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68" r:id="rId2"/>
  </p:sldMasterIdLst>
  <p:notesMasterIdLst>
    <p:notesMasterId r:id="rId86"/>
  </p:notesMasterIdLst>
  <p:sldIdLst>
    <p:sldId id="455" r:id="rId3"/>
    <p:sldId id="480" r:id="rId4"/>
    <p:sldId id="464" r:id="rId5"/>
    <p:sldId id="457" r:id="rId6"/>
    <p:sldId id="465" r:id="rId7"/>
    <p:sldId id="466" r:id="rId8"/>
    <p:sldId id="467" r:id="rId9"/>
    <p:sldId id="468" r:id="rId10"/>
    <p:sldId id="472" r:id="rId11"/>
    <p:sldId id="473" r:id="rId12"/>
    <p:sldId id="474" r:id="rId13"/>
    <p:sldId id="304" r:id="rId14"/>
    <p:sldId id="310" r:id="rId15"/>
    <p:sldId id="311" r:id="rId16"/>
    <p:sldId id="316" r:id="rId17"/>
    <p:sldId id="317" r:id="rId18"/>
    <p:sldId id="318" r:id="rId19"/>
    <p:sldId id="320" r:id="rId20"/>
    <p:sldId id="321" r:id="rId21"/>
    <p:sldId id="322" r:id="rId22"/>
    <p:sldId id="323" r:id="rId23"/>
    <p:sldId id="32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5" r:id="rId44"/>
    <p:sldId id="356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64" r:id="rId53"/>
    <p:sldId id="365" r:id="rId54"/>
    <p:sldId id="476" r:id="rId55"/>
    <p:sldId id="366" r:id="rId56"/>
    <p:sldId id="397" r:id="rId57"/>
    <p:sldId id="400" r:id="rId58"/>
    <p:sldId id="407" r:id="rId59"/>
    <p:sldId id="437" r:id="rId60"/>
    <p:sldId id="411" r:id="rId61"/>
    <p:sldId id="412" r:id="rId62"/>
    <p:sldId id="413" r:id="rId63"/>
    <p:sldId id="416" r:id="rId64"/>
    <p:sldId id="417" r:id="rId65"/>
    <p:sldId id="438" r:id="rId66"/>
    <p:sldId id="439" r:id="rId67"/>
    <p:sldId id="440" r:id="rId68"/>
    <p:sldId id="441" r:id="rId69"/>
    <p:sldId id="443" r:id="rId70"/>
    <p:sldId id="478" r:id="rId71"/>
    <p:sldId id="479" r:id="rId72"/>
    <p:sldId id="446" r:id="rId73"/>
    <p:sldId id="447" r:id="rId74"/>
    <p:sldId id="489" r:id="rId75"/>
    <p:sldId id="497" r:id="rId76"/>
    <p:sldId id="498" r:id="rId77"/>
    <p:sldId id="493" r:id="rId78"/>
    <p:sldId id="494" r:id="rId79"/>
    <p:sldId id="495" r:id="rId80"/>
    <p:sldId id="500" r:id="rId81"/>
    <p:sldId id="496" r:id="rId82"/>
    <p:sldId id="492" r:id="rId83"/>
    <p:sldId id="499" r:id="rId84"/>
    <p:sldId id="491" r:id="rId8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4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2210F-9A10-4066-89BC-48CBB1C75751}" type="datetimeFigureOut">
              <a:rPr lang="en-IN" smtClean="0"/>
              <a:t>23-09-2023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E6803-199B-4624-B63F-4FE38FBDD2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9483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6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721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8E6803-199B-4624-B63F-4FE38FBDD26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659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8E6803-199B-4624-B63F-4FE38FBDD267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545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prstClr val="black"/>
                </a:solidFill>
              </a:rPr>
              <a:pPr/>
              <a:t>73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6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8331" cy="514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912984"/>
            <a:ext cx="7260142" cy="13445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335515"/>
            <a:ext cx="8058152" cy="60436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9001" y="1912327"/>
            <a:ext cx="5498123" cy="1200544"/>
          </a:xfrm>
        </p:spPr>
        <p:txBody>
          <a:bodyPr anchor="ctr">
            <a:normAutofit/>
          </a:bodyPr>
          <a:lstStyle>
            <a:lvl1pPr algn="r"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31323" y="3339473"/>
            <a:ext cx="4495800" cy="257495"/>
          </a:xfrm>
        </p:spPr>
        <p:txBody>
          <a:bodyPr anchor="ctr">
            <a:normAutofit/>
          </a:bodyPr>
          <a:lstStyle>
            <a:lvl1pPr marL="0" indent="0" algn="r">
              <a:buNone/>
              <a:defRPr sz="1275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475" y="672657"/>
            <a:ext cx="2322473" cy="81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588" y="3600450"/>
            <a:ext cx="3843536" cy="16002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3892060" y="3620233"/>
            <a:ext cx="5035064" cy="831422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275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24334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1667742"/>
            <a:ext cx="2017786" cy="2047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3065"/>
            <a:ext cx="9144000" cy="30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27"/>
            <a:ext cx="8001000" cy="573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0427"/>
            <a:ext cx="6991350" cy="573273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200151"/>
            <a:ext cx="7620000" cy="2046685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857251"/>
            <a:ext cx="8397717" cy="296465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1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1667742"/>
            <a:ext cx="2017786" cy="2047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3065"/>
            <a:ext cx="9144000" cy="30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27"/>
            <a:ext cx="8001000" cy="573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0427"/>
            <a:ext cx="6991350" cy="573273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200151"/>
            <a:ext cx="7620000" cy="2046685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857251"/>
            <a:ext cx="8397717" cy="296465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00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4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6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0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pnas/115/16/E3635.full.pdf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043745v2.full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2.3756.pdf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tic.uchicago.edu/~nati/Publications/HardtPriceSrebro2016.pdf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tic.uchicago.edu/~nati/Publications/HardtPriceSrebro2016.pdf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297.566&amp;rep=rep1&amp;type=pdf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citeseerx.ist.psu.edu/viewdoc/download?doi=10.1.1.297.566&amp;rep=rep1&amp;type=pdf" TargetMode="External"/><Relationship Id="rId4" Type="http://schemas.openxmlformats.org/officeDocument/2006/relationships/image" Target="../media/image3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iteseerx.ist.psu.edu/viewdoc/download?doi=10.1.1.297.566&amp;rep=rep1&amp;type=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297.566&amp;rep=rep1&amp;type=pdf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iteseerx.ist.psu.edu/viewdoc/download?doi=10.1.1.297.566&amp;rep=rep1&amp;type=pdf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iteseerx.ist.psu.edu/viewdoc/download?doi=10.1.1.297.566&amp;rep=rep1&amp;type=pdf" TargetMode="External"/><Relationship Id="rId5" Type="http://schemas.openxmlformats.org/officeDocument/2006/relationships/image" Target="../media/image38.jp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iteseerx.ist.psu.edu/viewdoc/download?doi=10.1.1.297.566&amp;rep=rep1&amp;type=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realisai.com/research-blogs/tutorial1-bias-and-fairness-ai/" TargetMode="External"/><Relationship Id="rId2" Type="http://schemas.openxmlformats.org/officeDocument/2006/relationships/hyperlink" Target="https://arxiv.org/pdf/1908.09635.pdf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citeseerx.ist.psu.edu/viewdoc/download?doi=10.1.1.297.566&amp;rep=rep1&amp;type=pdf" TargetMode="External"/><Relationship Id="rId4" Type="http://schemas.openxmlformats.org/officeDocument/2006/relationships/image" Target="../media/image4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iteseerx.ist.psu.edu/viewdoc/download?doi=10.1.1.297.566&amp;rep=rep1&amp;type=pdf" TargetMode="External"/><Relationship Id="rId5" Type="http://schemas.openxmlformats.org/officeDocument/2006/relationships/image" Target="../media/image44.jpg"/><Relationship Id="rId4" Type="http://schemas.openxmlformats.org/officeDocument/2006/relationships/image" Target="../media/image4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hyperlink" Target="http://citeseerx.ist.psu.edu/viewdoc/download?doi=10.1.1.297.566&amp;rep=rep1&amp;type=pdf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4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iteseerx.ist.psu.edu/viewdoc/download?doi=10.1.1.297.566&amp;rep=rep1&amp;type=pdf" TargetMode="External"/><Relationship Id="rId5" Type="http://schemas.openxmlformats.org/officeDocument/2006/relationships/image" Target="../media/image45.jpg"/><Relationship Id="rId4" Type="http://schemas.openxmlformats.org/officeDocument/2006/relationships/image" Target="../media/image4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citeseerx.ist.psu.edu/viewdoc/download?doi=10.1.1.297.566&amp;rep=rep1&amp;type=pdf" TargetMode="External"/><Relationship Id="rId4" Type="http://schemas.openxmlformats.org/officeDocument/2006/relationships/image" Target="../media/image4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vacy-regulation.eu/en/r71.htm" TargetMode="External"/><Relationship Id="rId2" Type="http://schemas.openxmlformats.org/officeDocument/2006/relationships/hyperlink" Target="https://en.wikipedia.org/wiki/Code_of_Federal_Regulations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realisai.com/research-blogs/explainability-ii-global-explanations-proxy-models-and-interpretable-models/" TargetMode="External"/><Relationship Id="rId2" Type="http://schemas.openxmlformats.org/officeDocument/2006/relationships/hyperlink" Target="https://www.borealisai.com/research-blogs/explainability-i-local-post-hoc-explanations/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pson's_paradox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oph.info/2018/11/08/mnist-history/" TargetMode="External"/><Relationship Id="rId5" Type="http://schemas.openxmlformats.org/officeDocument/2006/relationships/hyperlink" Target="http://yann.lecun.com/exdb/mnist/" TargetMode="External"/><Relationship Id="rId4" Type="http://schemas.openxmlformats.org/officeDocument/2006/relationships/image" Target="../media/image66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profile/Natalia_Diaz_Rodriguez/publication/336734529_Explainable_Artificial_Intelligence_XAI_Concepts_Taxonomies_Opportunities_and_Challenges_toward_Responsible_AI/links/5db31c5ca6fdccc99d9cf948/Explainable-Artificial-Intelligence-XAI-Concepts-Taxonomies-Opportunities-and-Challenges-toward-Responsible-AI.pdf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0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dvances.sciencemag.org/content/advances/4/1/eaao5580.full.pdf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29001" y="1912327"/>
            <a:ext cx="5498123" cy="1345223"/>
          </a:xfrm>
        </p:spPr>
        <p:txBody>
          <a:bodyPr/>
          <a:lstStyle/>
          <a:p>
            <a:r>
              <a:rPr lang="en-US" dirty="0" smtClean="0"/>
              <a:t>ML Model Evaluation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Bias in Historical Data – Negative Legacy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5" name="object 3"/>
          <p:cNvSpPr/>
          <p:nvPr/>
        </p:nvSpPr>
        <p:spPr>
          <a:xfrm>
            <a:off x="1600200" y="1428750"/>
            <a:ext cx="5119160" cy="3087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7010400" y="4248150"/>
            <a:ext cx="1730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heavy" spc="15" dirty="0" err="1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Gard</a:t>
            </a:r>
            <a:r>
              <a:rPr lang="en-IN" u="heavy" spc="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 </a:t>
            </a:r>
            <a:r>
              <a:rPr lang="en-IN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et al, 2018</a:t>
            </a:r>
            <a:r>
              <a:rPr lang="en-IN" spc="-30" dirty="0">
                <a:solidFill>
                  <a:srgbClr val="0097A7"/>
                </a:solidFill>
                <a:hlinkClick r:id="rId3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84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Fairness Through Unawareness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276351"/>
            <a:ext cx="7620000" cy="304800"/>
          </a:xfrm>
        </p:spPr>
        <p:txBody>
          <a:bodyPr>
            <a:noAutofit/>
          </a:bodyPr>
          <a:lstStyle/>
          <a:p>
            <a:pPr marL="171450" lvl="1">
              <a:spcBef>
                <a:spcPts val="750"/>
              </a:spcBef>
            </a:pP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None of the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sensitive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features are directly used in the</a:t>
            </a:r>
            <a:r>
              <a:rPr lang="en-US" sz="1800" spc="-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600" spc="-114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ML</a:t>
            </a:r>
            <a:r>
              <a:rPr lang="en-US" sz="1600" spc="-180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5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Algorithm</a:t>
            </a:r>
            <a:r>
              <a:rPr lang="en-US" sz="1600" spc="-114" dirty="0" smtClean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Achieves</a:t>
            </a:r>
            <a:r>
              <a:rPr lang="en-US" sz="1600" spc="-2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Fair</a:t>
            </a:r>
            <a:r>
              <a:rPr lang="en-US" sz="1600" spc="-5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Through</a:t>
            </a:r>
            <a:r>
              <a:rPr lang="en-US" sz="1600" spc="-1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Unawareness</a:t>
            </a:r>
            <a:r>
              <a:rPr lang="en-US" sz="1600" spc="-2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If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  <a:p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object 3"/>
          <p:cNvSpPr/>
          <p:nvPr/>
        </p:nvSpPr>
        <p:spPr>
          <a:xfrm>
            <a:off x="1179410" y="2084325"/>
            <a:ext cx="4299585" cy="0"/>
          </a:xfrm>
          <a:custGeom>
            <a:avLst/>
            <a:gdLst/>
            <a:ahLst/>
            <a:cxnLst/>
            <a:rect l="l" t="t" r="r" b="b"/>
            <a:pathLst>
              <a:path w="4299585">
                <a:moveTo>
                  <a:pt x="0" y="0"/>
                </a:moveTo>
                <a:lnTo>
                  <a:pt x="4299033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598884"/>
              </p:ext>
            </p:extLst>
          </p:nvPr>
        </p:nvGraphicFramePr>
        <p:xfrm>
          <a:off x="1179398" y="2084325"/>
          <a:ext cx="4289424" cy="2381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0275"/>
                <a:gridCol w="1000760"/>
                <a:gridCol w="1191260"/>
                <a:gridCol w="1167129"/>
              </a:tblGrid>
              <a:tr h="811498">
                <a:tc>
                  <a:txBody>
                    <a:bodyPr/>
                    <a:lstStyle/>
                    <a:p>
                      <a:pPr marL="128905" marR="122555" indent="635" algn="ctr">
                        <a:lnSpc>
                          <a:spcPts val="1650"/>
                        </a:lnSpc>
                        <a:spcBef>
                          <a:spcPts val="69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Race  and  Ethnicity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Skills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30" dirty="0">
                          <a:latin typeface="Arial"/>
                          <a:cs typeface="Arial"/>
                        </a:rPr>
                        <a:t>Years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Exp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Hired?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Hispanic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Javascript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Hispanic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C++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White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Java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White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C++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5"/>
          <p:cNvSpPr txBox="1"/>
          <p:nvPr/>
        </p:nvSpPr>
        <p:spPr>
          <a:xfrm>
            <a:off x="7247890" y="2020375"/>
            <a:ext cx="1057910" cy="220472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Times New Roman"/>
              <a:cs typeface="Times New Roman"/>
            </a:endParaRPr>
          </a:p>
          <a:p>
            <a:pPr marL="85725" marR="189865" indent="28956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Fair  </a:t>
            </a:r>
            <a:r>
              <a:rPr sz="1400" dirty="0">
                <a:latin typeface="Arial"/>
                <a:cs typeface="Arial"/>
              </a:rPr>
              <a:t>ML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6"/>
          <p:cNvGrpSpPr/>
          <p:nvPr/>
        </p:nvGrpSpPr>
        <p:grpSpPr>
          <a:xfrm>
            <a:off x="5486932" y="3102360"/>
            <a:ext cx="1751964" cy="41275"/>
            <a:chOff x="5246377" y="3372030"/>
            <a:chExt cx="1751964" cy="41275"/>
          </a:xfrm>
        </p:grpSpPr>
        <p:sp>
          <p:nvSpPr>
            <p:cNvPr id="9" name="object 7"/>
            <p:cNvSpPr/>
            <p:nvPr/>
          </p:nvSpPr>
          <p:spPr>
            <a:xfrm>
              <a:off x="5251139" y="3392543"/>
              <a:ext cx="1699260" cy="8890"/>
            </a:xfrm>
            <a:custGeom>
              <a:avLst/>
              <a:gdLst/>
              <a:ahLst/>
              <a:cxnLst/>
              <a:rect l="l" t="t" r="r" b="b"/>
              <a:pathLst>
                <a:path w="1699259" h="8889">
                  <a:moveTo>
                    <a:pt x="0" y="8699"/>
                  </a:moveTo>
                  <a:lnTo>
                    <a:pt x="169904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/>
            <p:cNvSpPr/>
            <p:nvPr/>
          </p:nvSpPr>
          <p:spPr>
            <a:xfrm>
              <a:off x="6950111" y="33767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49" y="31474"/>
                  </a:moveTo>
                  <a:lnTo>
                    <a:pt x="0" y="0"/>
                  </a:lnTo>
                  <a:lnTo>
                    <a:pt x="43299" y="15524"/>
                  </a:lnTo>
                  <a:lnTo>
                    <a:pt x="149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/>
            <p:cNvSpPr/>
            <p:nvPr/>
          </p:nvSpPr>
          <p:spPr>
            <a:xfrm>
              <a:off x="6950111" y="33767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49" y="31474"/>
                  </a:moveTo>
                  <a:lnTo>
                    <a:pt x="43299" y="15524"/>
                  </a:lnTo>
                  <a:lnTo>
                    <a:pt x="0" y="0"/>
                  </a:lnTo>
                  <a:lnTo>
                    <a:pt x="149" y="314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0"/>
          <p:cNvSpPr txBox="1"/>
          <p:nvPr/>
        </p:nvSpPr>
        <p:spPr>
          <a:xfrm>
            <a:off x="5963455" y="2851589"/>
            <a:ext cx="661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raining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892128" y="1885950"/>
            <a:ext cx="1346835" cy="2475230"/>
          </a:xfrm>
          <a:custGeom>
            <a:avLst/>
            <a:gdLst/>
            <a:ahLst/>
            <a:cxnLst/>
            <a:rect l="l" t="t" r="r" b="b"/>
            <a:pathLst>
              <a:path w="1346835" h="2475229">
                <a:moveTo>
                  <a:pt x="83199" y="0"/>
                </a:moveTo>
                <a:lnTo>
                  <a:pt x="1346797" y="2446195"/>
                </a:lnTo>
              </a:path>
              <a:path w="1346835" h="2475229">
                <a:moveTo>
                  <a:pt x="1279497" y="35899"/>
                </a:moveTo>
                <a:lnTo>
                  <a:pt x="0" y="2474895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99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Issues With Fairness Through</a:t>
            </a:r>
            <a:r>
              <a:rPr spc="-155" dirty="0"/>
              <a:t> </a:t>
            </a:r>
            <a:r>
              <a:rPr spc="-5" dirty="0"/>
              <a:t>Unawareness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pc="-5" dirty="0"/>
              <a:t>Sensitive Features </a:t>
            </a:r>
            <a:r>
              <a:rPr dirty="0"/>
              <a:t>May </a:t>
            </a:r>
            <a:r>
              <a:rPr spc="-5" dirty="0"/>
              <a:t>Still Be</a:t>
            </a:r>
            <a:r>
              <a:rPr spc="-100" dirty="0"/>
              <a:t> </a:t>
            </a:r>
            <a:r>
              <a:rPr spc="-5" dirty="0"/>
              <a:t>Used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Inferred from indirect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evidence</a:t>
            </a:r>
            <a:endParaRPr sz="1400" dirty="0">
              <a:latin typeface="Arial"/>
              <a:cs typeface="Arial"/>
            </a:endParaRPr>
          </a:p>
          <a:p>
            <a:pPr marL="2047239">
              <a:lnSpc>
                <a:spcPct val="100000"/>
              </a:lnSpc>
              <a:spcBef>
                <a:spcPts val="635"/>
              </a:spcBef>
            </a:pPr>
            <a:r>
              <a:rPr sz="1400" spc="-5" dirty="0">
                <a:solidFill>
                  <a:srgbClr val="FF0000"/>
                </a:solidFill>
              </a:rPr>
              <a:t>Inferred</a:t>
            </a:r>
            <a:endParaRPr sz="1400" dirty="0"/>
          </a:p>
          <a:p>
            <a:pPr marL="179070">
              <a:lnSpc>
                <a:spcPct val="100000"/>
              </a:lnSpc>
              <a:spcBef>
                <a:spcPts val="20"/>
              </a:spcBef>
            </a:pPr>
            <a:r>
              <a:rPr sz="1400" spc="-5" dirty="0">
                <a:solidFill>
                  <a:srgbClr val="FF0000"/>
                </a:solidFill>
              </a:rPr>
              <a:t>Protected</a:t>
            </a:r>
            <a:endParaRPr sz="14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346774" y="1827996"/>
            <a:ext cx="4250690" cy="2802890"/>
          </a:xfrm>
          <a:custGeom>
            <a:avLst/>
            <a:gdLst/>
            <a:ahLst/>
            <a:cxnLst/>
            <a:rect l="l" t="t" r="r" b="b"/>
            <a:pathLst>
              <a:path w="4250690" h="2802890">
                <a:moveTo>
                  <a:pt x="83199" y="327624"/>
                </a:moveTo>
                <a:lnTo>
                  <a:pt x="1346797" y="2773819"/>
                </a:lnTo>
              </a:path>
              <a:path w="4250690" h="2802890">
                <a:moveTo>
                  <a:pt x="1279497" y="363524"/>
                </a:moveTo>
                <a:lnTo>
                  <a:pt x="0" y="2802519"/>
                </a:lnTo>
              </a:path>
              <a:path w="4250690" h="2802890">
                <a:moveTo>
                  <a:pt x="4250116" y="430124"/>
                </a:moveTo>
                <a:lnTo>
                  <a:pt x="4194869" y="415631"/>
                </a:lnTo>
                <a:lnTo>
                  <a:pt x="4128452" y="396493"/>
                </a:lnTo>
                <a:lnTo>
                  <a:pt x="4091411" y="385388"/>
                </a:lnTo>
                <a:lnTo>
                  <a:pt x="4052005" y="373371"/>
                </a:lnTo>
                <a:lnTo>
                  <a:pt x="4010375" y="360524"/>
                </a:lnTo>
                <a:lnTo>
                  <a:pt x="3966665" y="346931"/>
                </a:lnTo>
                <a:lnTo>
                  <a:pt x="3921017" y="332674"/>
                </a:lnTo>
                <a:lnTo>
                  <a:pt x="3873573" y="317836"/>
                </a:lnTo>
                <a:lnTo>
                  <a:pt x="3824475" y="302500"/>
                </a:lnTo>
                <a:lnTo>
                  <a:pt x="3773865" y="286749"/>
                </a:lnTo>
                <a:lnTo>
                  <a:pt x="3721887" y="270666"/>
                </a:lnTo>
                <a:lnTo>
                  <a:pt x="3668681" y="254335"/>
                </a:lnTo>
                <a:lnTo>
                  <a:pt x="3614392" y="237837"/>
                </a:lnTo>
                <a:lnTo>
                  <a:pt x="3559160" y="221257"/>
                </a:lnTo>
                <a:lnTo>
                  <a:pt x="3503128" y="204676"/>
                </a:lnTo>
                <a:lnTo>
                  <a:pt x="3446439" y="188179"/>
                </a:lnTo>
                <a:lnTo>
                  <a:pt x="3389235" y="171847"/>
                </a:lnTo>
                <a:lnTo>
                  <a:pt x="3331659" y="155765"/>
                </a:lnTo>
                <a:lnTo>
                  <a:pt x="3273851" y="140014"/>
                </a:lnTo>
                <a:lnTo>
                  <a:pt x="3215956" y="124678"/>
                </a:lnTo>
                <a:lnTo>
                  <a:pt x="3158115" y="109840"/>
                </a:lnTo>
                <a:lnTo>
                  <a:pt x="3100470" y="95583"/>
                </a:lnTo>
                <a:lnTo>
                  <a:pt x="3043164" y="81989"/>
                </a:lnTo>
                <a:lnTo>
                  <a:pt x="2986340" y="69142"/>
                </a:lnTo>
                <a:lnTo>
                  <a:pt x="2930139" y="57125"/>
                </a:lnTo>
                <a:lnTo>
                  <a:pt x="2874703" y="46021"/>
                </a:lnTo>
                <a:lnTo>
                  <a:pt x="2820176" y="35912"/>
                </a:lnTo>
                <a:lnTo>
                  <a:pt x="2766699" y="26882"/>
                </a:lnTo>
                <a:lnTo>
                  <a:pt x="2714415" y="19014"/>
                </a:lnTo>
                <a:lnTo>
                  <a:pt x="2663467" y="12390"/>
                </a:lnTo>
                <a:lnTo>
                  <a:pt x="2613995" y="7094"/>
                </a:lnTo>
                <a:lnTo>
                  <a:pt x="2566144" y="3208"/>
                </a:lnTo>
                <a:lnTo>
                  <a:pt x="2520054" y="815"/>
                </a:lnTo>
                <a:lnTo>
                  <a:pt x="2475870" y="0"/>
                </a:lnTo>
                <a:lnTo>
                  <a:pt x="2427074" y="1030"/>
                </a:lnTo>
                <a:lnTo>
                  <a:pt x="2377915" y="4042"/>
                </a:lnTo>
                <a:lnTo>
                  <a:pt x="2328475" y="8919"/>
                </a:lnTo>
                <a:lnTo>
                  <a:pt x="2278834" y="15541"/>
                </a:lnTo>
                <a:lnTo>
                  <a:pt x="2229076" y="23791"/>
                </a:lnTo>
                <a:lnTo>
                  <a:pt x="2179281" y="33551"/>
                </a:lnTo>
                <a:lnTo>
                  <a:pt x="2129533" y="44702"/>
                </a:lnTo>
                <a:lnTo>
                  <a:pt x="2079913" y="57126"/>
                </a:lnTo>
                <a:lnTo>
                  <a:pt x="2030503" y="70705"/>
                </a:lnTo>
                <a:lnTo>
                  <a:pt x="1981386" y="85321"/>
                </a:lnTo>
                <a:lnTo>
                  <a:pt x="1932642" y="100856"/>
                </a:lnTo>
                <a:lnTo>
                  <a:pt x="1884354" y="117192"/>
                </a:lnTo>
                <a:lnTo>
                  <a:pt x="1836605" y="134210"/>
                </a:lnTo>
                <a:lnTo>
                  <a:pt x="1789476" y="151793"/>
                </a:lnTo>
                <a:lnTo>
                  <a:pt x="1743049" y="169822"/>
                </a:lnTo>
                <a:lnTo>
                  <a:pt x="1697406" y="188179"/>
                </a:lnTo>
                <a:lnTo>
                  <a:pt x="1646308" y="209409"/>
                </a:lnTo>
                <a:lnTo>
                  <a:pt x="1596464" y="230737"/>
                </a:lnTo>
                <a:lnTo>
                  <a:pt x="1547996" y="251986"/>
                </a:lnTo>
                <a:lnTo>
                  <a:pt x="1501027" y="272981"/>
                </a:lnTo>
                <a:lnTo>
                  <a:pt x="1455680" y="293545"/>
                </a:lnTo>
                <a:lnTo>
                  <a:pt x="1412077" y="313501"/>
                </a:lnTo>
                <a:lnTo>
                  <a:pt x="1370339" y="332674"/>
                </a:lnTo>
                <a:lnTo>
                  <a:pt x="1335446" y="348668"/>
                </a:lnTo>
                <a:lnTo>
                  <a:pt x="1270558" y="377979"/>
                </a:lnTo>
                <a:lnTo>
                  <a:pt x="1226497" y="397154"/>
                </a:lnTo>
                <a:lnTo>
                  <a:pt x="1186695" y="413479"/>
                </a:lnTo>
                <a:lnTo>
                  <a:pt x="1174420" y="418219"/>
                </a:lnTo>
                <a:lnTo>
                  <a:pt x="1171520" y="419306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95871" y="2228885"/>
            <a:ext cx="41275" cy="29845"/>
            <a:chOff x="1495871" y="2228885"/>
            <a:chExt cx="41275" cy="29845"/>
          </a:xfrm>
        </p:grpSpPr>
        <p:sp>
          <p:nvSpPr>
            <p:cNvPr id="5" name="object 5"/>
            <p:cNvSpPr/>
            <p:nvPr/>
          </p:nvSpPr>
          <p:spPr>
            <a:xfrm>
              <a:off x="1500634" y="2233647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19">
                  <a:moveTo>
                    <a:pt x="31317" y="20212"/>
                  </a:moveTo>
                  <a:lnTo>
                    <a:pt x="0" y="19857"/>
                  </a:lnTo>
                  <a:lnTo>
                    <a:pt x="24217" y="0"/>
                  </a:lnTo>
                  <a:lnTo>
                    <a:pt x="17659" y="13654"/>
                  </a:lnTo>
                  <a:lnTo>
                    <a:pt x="31317" y="202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0634" y="2233647"/>
              <a:ext cx="31750" cy="20320"/>
            </a:xfrm>
            <a:custGeom>
              <a:avLst/>
              <a:gdLst/>
              <a:ahLst/>
              <a:cxnLst/>
              <a:rect l="l" t="t" r="r" b="b"/>
              <a:pathLst>
                <a:path w="31750" h="20319">
                  <a:moveTo>
                    <a:pt x="17659" y="13654"/>
                  </a:moveTo>
                  <a:lnTo>
                    <a:pt x="24217" y="0"/>
                  </a:lnTo>
                  <a:lnTo>
                    <a:pt x="0" y="19857"/>
                  </a:lnTo>
                  <a:lnTo>
                    <a:pt x="31317" y="20212"/>
                  </a:lnTo>
                  <a:lnTo>
                    <a:pt x="17659" y="1365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518084" y="2290045"/>
            <a:ext cx="1358265" cy="220472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Times New Roman"/>
              <a:cs typeface="Times New Roman"/>
            </a:endParaRPr>
          </a:p>
          <a:p>
            <a:pPr marL="85725" marR="139065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Discriminatory  </a:t>
            </a:r>
            <a:r>
              <a:rPr sz="1400" dirty="0">
                <a:latin typeface="Arial"/>
                <a:cs typeface="Arial"/>
              </a:rPr>
              <a:t>ML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56172" y="3371755"/>
            <a:ext cx="53340" cy="41275"/>
            <a:chOff x="7456172" y="3371755"/>
            <a:chExt cx="53340" cy="41275"/>
          </a:xfrm>
        </p:grpSpPr>
        <p:sp>
          <p:nvSpPr>
            <p:cNvPr id="10" name="object 10"/>
            <p:cNvSpPr/>
            <p:nvPr/>
          </p:nvSpPr>
          <p:spPr>
            <a:xfrm>
              <a:off x="7460935" y="33765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60935" y="33765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07236" y="2250707"/>
          <a:ext cx="6849107" cy="23810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240"/>
                <a:gridCol w="1158240"/>
                <a:gridCol w="1158240"/>
                <a:gridCol w="1158239"/>
                <a:gridCol w="1158239"/>
                <a:gridCol w="1057909"/>
              </a:tblGrid>
              <a:tr h="811498">
                <a:tc>
                  <a:txBody>
                    <a:bodyPr/>
                    <a:lstStyle/>
                    <a:p>
                      <a:pPr marL="243204" marR="191135" indent="-45085">
                        <a:lnSpc>
                          <a:spcPts val="1650"/>
                        </a:lnSpc>
                        <a:spcBef>
                          <a:spcPts val="69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Skills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marR="419100">
                        <a:lnSpc>
                          <a:spcPts val="1650"/>
                        </a:lnSpc>
                        <a:spcBef>
                          <a:spcPts val="695"/>
                        </a:spcBef>
                      </a:pPr>
                      <a:r>
                        <a:rPr sz="1400" spc="-3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of  Exp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marR="158115" algn="just">
                        <a:lnSpc>
                          <a:spcPts val="1650"/>
                        </a:lnSpc>
                        <a:spcBef>
                          <a:spcPts val="69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Often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Goes  to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Mexican  Markets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marR="382905">
                        <a:lnSpc>
                          <a:spcPts val="1650"/>
                        </a:lnSpc>
                        <a:spcBef>
                          <a:spcPts val="69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Hiring  Decision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98780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Training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325274">
                <a:tc row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Hispanic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Javascript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B w="9525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671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Hispanic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C++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White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Java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  <a:tr h="3923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White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C++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yes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Correlation </a:t>
            </a:r>
            <a:r>
              <a:rPr spc="-10" dirty="0"/>
              <a:t>Coefficient </a:t>
            </a:r>
            <a:r>
              <a:rPr spc="-5" dirty="0"/>
              <a:t>and </a:t>
            </a:r>
            <a:r>
              <a:rPr dirty="0"/>
              <a:t>Mutual</a:t>
            </a:r>
            <a:r>
              <a:rPr spc="-80" dirty="0"/>
              <a:t> </a:t>
            </a:r>
            <a:r>
              <a:rPr spc="-5" dirty="0"/>
              <a:t>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475248" y="1216356"/>
            <a:ext cx="622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Correlation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Coefficient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(left)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Mutual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Information</a:t>
            </a:r>
            <a:r>
              <a:rPr sz="18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(right)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1449" y="1758371"/>
            <a:ext cx="8221083" cy="2588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46362" y="4308824"/>
            <a:ext cx="1239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Ince et al,</a:t>
            </a:r>
            <a:r>
              <a:rPr sz="1400" u="heavy" spc="-8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2016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Limitations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475248" y="1162309"/>
            <a:ext cx="6819265" cy="11049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Processing Sensitive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Features</a:t>
            </a:r>
            <a:endParaRPr sz="18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Fairness through unawareness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requires sensitive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features to be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masked</a:t>
            </a:r>
            <a:r>
              <a:rPr sz="14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out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Not easy to do in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real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life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Referred to as individual fairness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criteria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92670" y="2609479"/>
            <a:ext cx="3388613" cy="18367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198" y="2629150"/>
            <a:ext cx="3753192" cy="1835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185208"/>
            <a:ext cx="69913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spc="-5" dirty="0" smtClean="0"/>
              <a:t>Common Fairness Criteria</a:t>
            </a:r>
            <a:endParaRPr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93394" indent="-336550">
              <a:lnSpc>
                <a:spcPct val="100000"/>
              </a:lnSpc>
              <a:spcBef>
                <a:spcPts val="330"/>
              </a:spcBef>
              <a:tabLst>
                <a:tab pos="836294" algn="l"/>
                <a:tab pos="836930" algn="l"/>
              </a:tabLst>
            </a:pPr>
            <a:r>
              <a:rPr lang="en-US" sz="1550" spc="-5" dirty="0">
                <a:latin typeface="Arial"/>
                <a:cs typeface="Arial"/>
              </a:rPr>
              <a:t>Demographic</a:t>
            </a:r>
            <a:r>
              <a:rPr lang="en-US" sz="1550" spc="-10" dirty="0">
                <a:latin typeface="Arial"/>
                <a:cs typeface="Arial"/>
              </a:rPr>
              <a:t> </a:t>
            </a:r>
            <a:r>
              <a:rPr lang="en-US" sz="1550" spc="-5" dirty="0">
                <a:latin typeface="Arial"/>
                <a:cs typeface="Arial"/>
              </a:rPr>
              <a:t>Parity</a:t>
            </a:r>
            <a:endParaRPr lang="en-US" sz="1550" dirty="0">
              <a:latin typeface="Arial"/>
              <a:cs typeface="Arial"/>
            </a:endParaRPr>
          </a:p>
          <a:p>
            <a:pPr marL="493394" indent="-336550">
              <a:lnSpc>
                <a:spcPct val="100000"/>
              </a:lnSpc>
              <a:spcBef>
                <a:spcPts val="270"/>
              </a:spcBef>
              <a:tabLst>
                <a:tab pos="836294" algn="l"/>
                <a:tab pos="836930" algn="l"/>
              </a:tabLst>
            </a:pPr>
            <a:r>
              <a:rPr lang="en-US" sz="1550" spc="-5" dirty="0">
                <a:latin typeface="Arial"/>
                <a:cs typeface="Arial"/>
              </a:rPr>
              <a:t>Equality of</a:t>
            </a:r>
            <a:r>
              <a:rPr lang="en-US" sz="1550" spc="-30" dirty="0">
                <a:latin typeface="Arial"/>
                <a:cs typeface="Arial"/>
              </a:rPr>
              <a:t> </a:t>
            </a:r>
            <a:r>
              <a:rPr lang="en-US" sz="1550" spc="-5" dirty="0" smtClean="0">
                <a:latin typeface="Arial"/>
                <a:cs typeface="Arial"/>
              </a:rPr>
              <a:t>Odds</a:t>
            </a:r>
          </a:p>
          <a:p>
            <a:pPr marL="493394" indent="-336550">
              <a:lnSpc>
                <a:spcPct val="100000"/>
              </a:lnSpc>
              <a:spcBef>
                <a:spcPts val="270"/>
              </a:spcBef>
              <a:tabLst>
                <a:tab pos="836294" algn="l"/>
                <a:tab pos="836930" algn="l"/>
              </a:tabLst>
            </a:pPr>
            <a:r>
              <a:rPr lang="en-US" sz="1550" spc="-5" dirty="0" smtClean="0">
                <a:latin typeface="Arial"/>
                <a:cs typeface="Arial"/>
              </a:rPr>
              <a:t>Equality of Opportunity</a:t>
            </a:r>
            <a:endParaRPr lang="en-US" sz="1550" dirty="0">
              <a:latin typeface="Arial"/>
              <a:cs typeface="Arial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Demographic</a:t>
            </a:r>
            <a:r>
              <a:rPr sz="2800" spc="-85" dirty="0"/>
              <a:t> </a:t>
            </a:r>
            <a:r>
              <a:rPr sz="2800" spc="-5" dirty="0"/>
              <a:t>Parity</a:t>
            </a:r>
            <a:endParaRPr sz="2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400" y="1276350"/>
            <a:ext cx="7620000" cy="2046685"/>
          </a:xfrm>
        </p:spPr>
        <p:txBody>
          <a:bodyPr>
            <a:normAutofit lnSpcReduction="10000"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Demographic Parity Is Applied to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Group of</a:t>
            </a:r>
            <a:r>
              <a:rPr lang="en-US" sz="1800" spc="-13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Samples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tabLst>
                <a:tab pos="836294" algn="l"/>
                <a:tab pos="836930" algn="l"/>
              </a:tabLst>
            </a:pP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Does not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require </a:t>
            </a: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features to be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masked</a:t>
            </a:r>
            <a:r>
              <a:rPr lang="en-US" sz="1600" spc="-2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out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95959"/>
              </a:buClr>
            </a:pP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79095" indent="-367030">
              <a:lnSpc>
                <a:spcPct val="100000"/>
              </a:lnSpc>
              <a:tabLst>
                <a:tab pos="379095" algn="l"/>
                <a:tab pos="379730" algn="l"/>
              </a:tabLst>
            </a:pP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Predictor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Ŷ </a:t>
            </a: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Satisfies Demographic Parity</a:t>
            </a:r>
            <a:r>
              <a:rPr lang="en-US" sz="1600" spc="-1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If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36294" marR="5080" lvl="1" indent="-336550">
              <a:lnSpc>
                <a:spcPct val="116100"/>
              </a:lnSpc>
              <a:spcBef>
                <a:spcPts val="60"/>
              </a:spcBef>
              <a:tabLst>
                <a:tab pos="836294" algn="l"/>
                <a:tab pos="836930" algn="l"/>
              </a:tabLst>
            </a:pP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probabilities of positive predictions are the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same regardless </a:t>
            </a: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of whether the group is  protected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tabLst>
                <a:tab pos="836294" algn="l"/>
                <a:tab pos="836930" algn="l"/>
              </a:tabLst>
            </a:pP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Protected groups are identified as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A =</a:t>
            </a:r>
            <a:r>
              <a:rPr lang="en-US" sz="1600" spc="-17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sz="1600" spc="-5" dirty="0">
                <a:solidFill>
                  <a:srgbClr val="595959"/>
                </a:solidFill>
                <a:latin typeface="Arial"/>
                <a:cs typeface="Arial"/>
              </a:rPr>
              <a:t>Demographic Parity Is Applied to </a:t>
            </a:r>
            <a:r>
              <a:rPr lang="en-US" sz="16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lang="en-US" sz="1600" spc="-5" dirty="0">
                <a:solidFill>
                  <a:srgbClr val="595959"/>
                </a:solidFill>
                <a:latin typeface="Arial"/>
                <a:cs typeface="Arial"/>
              </a:rPr>
              <a:t>Group of</a:t>
            </a:r>
            <a:r>
              <a:rPr lang="en-US" sz="1600" spc="-1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600" spc="-5" dirty="0" smtClean="0">
                <a:solidFill>
                  <a:srgbClr val="595959"/>
                </a:solidFill>
                <a:latin typeface="Arial"/>
                <a:cs typeface="Arial"/>
              </a:rPr>
              <a:t>Samples</a:t>
            </a:r>
            <a:endParaRPr lang="en-US" sz="16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object 4"/>
          <p:cNvSpPr/>
          <p:nvPr/>
        </p:nvSpPr>
        <p:spPr>
          <a:xfrm>
            <a:off x="2089753" y="3545714"/>
            <a:ext cx="5267025" cy="447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Comparisons</a:t>
            </a:r>
            <a:endParaRPr sz="280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1214935" y="2655182"/>
            <a:ext cx="1325880" cy="1372235"/>
            <a:chOff x="1214935" y="2655182"/>
            <a:chExt cx="1325880" cy="1372235"/>
          </a:xfrm>
        </p:grpSpPr>
        <p:sp>
          <p:nvSpPr>
            <p:cNvPr id="4" name="object 4"/>
            <p:cNvSpPr/>
            <p:nvPr/>
          </p:nvSpPr>
          <p:spPr>
            <a:xfrm>
              <a:off x="1219697" y="2659944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5" h="642620">
                  <a:moveTo>
                    <a:pt x="1315797" y="641998"/>
                  </a:moveTo>
                  <a:lnTo>
                    <a:pt x="0" y="641998"/>
                  </a:lnTo>
                  <a:lnTo>
                    <a:pt x="0" y="0"/>
                  </a:lnTo>
                  <a:lnTo>
                    <a:pt x="1208795" y="0"/>
                  </a:lnTo>
                  <a:lnTo>
                    <a:pt x="1315797" y="106999"/>
                  </a:lnTo>
                  <a:lnTo>
                    <a:pt x="1315797" y="6419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9697" y="2659944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5" h="642620">
                  <a:moveTo>
                    <a:pt x="0" y="0"/>
                  </a:moveTo>
                  <a:lnTo>
                    <a:pt x="1208795" y="0"/>
                  </a:lnTo>
                  <a:lnTo>
                    <a:pt x="1315797" y="106999"/>
                  </a:lnTo>
                  <a:lnTo>
                    <a:pt x="1315797" y="641998"/>
                  </a:lnTo>
                  <a:lnTo>
                    <a:pt x="0" y="641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9697" y="2898894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5" h="642620">
                  <a:moveTo>
                    <a:pt x="1315797" y="642023"/>
                  </a:moveTo>
                  <a:lnTo>
                    <a:pt x="0" y="642023"/>
                  </a:lnTo>
                  <a:lnTo>
                    <a:pt x="0" y="0"/>
                  </a:lnTo>
                  <a:lnTo>
                    <a:pt x="1208795" y="0"/>
                  </a:lnTo>
                  <a:lnTo>
                    <a:pt x="1315797" y="107024"/>
                  </a:lnTo>
                  <a:lnTo>
                    <a:pt x="1315797" y="64202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9697" y="2898894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5" h="642620">
                  <a:moveTo>
                    <a:pt x="0" y="0"/>
                  </a:moveTo>
                  <a:lnTo>
                    <a:pt x="1208795" y="0"/>
                  </a:lnTo>
                  <a:lnTo>
                    <a:pt x="1315797" y="107024"/>
                  </a:lnTo>
                  <a:lnTo>
                    <a:pt x="1315797" y="642023"/>
                  </a:lnTo>
                  <a:lnTo>
                    <a:pt x="0" y="64202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697" y="3139568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5" h="642620">
                  <a:moveTo>
                    <a:pt x="1315797" y="641998"/>
                  </a:moveTo>
                  <a:lnTo>
                    <a:pt x="0" y="641998"/>
                  </a:lnTo>
                  <a:lnTo>
                    <a:pt x="0" y="0"/>
                  </a:lnTo>
                  <a:lnTo>
                    <a:pt x="1208795" y="0"/>
                  </a:lnTo>
                  <a:lnTo>
                    <a:pt x="1315797" y="107024"/>
                  </a:lnTo>
                  <a:lnTo>
                    <a:pt x="1315797" y="6419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9697" y="3139568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5" h="642620">
                  <a:moveTo>
                    <a:pt x="0" y="0"/>
                  </a:moveTo>
                  <a:lnTo>
                    <a:pt x="1208795" y="0"/>
                  </a:lnTo>
                  <a:lnTo>
                    <a:pt x="1315797" y="107024"/>
                  </a:lnTo>
                  <a:lnTo>
                    <a:pt x="1315797" y="641998"/>
                  </a:lnTo>
                  <a:lnTo>
                    <a:pt x="0" y="641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697" y="3380218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5" h="642620">
                  <a:moveTo>
                    <a:pt x="1315797" y="641998"/>
                  </a:moveTo>
                  <a:lnTo>
                    <a:pt x="0" y="641998"/>
                  </a:lnTo>
                  <a:lnTo>
                    <a:pt x="0" y="0"/>
                  </a:lnTo>
                  <a:lnTo>
                    <a:pt x="1208795" y="0"/>
                  </a:lnTo>
                  <a:lnTo>
                    <a:pt x="1315797" y="106999"/>
                  </a:lnTo>
                  <a:lnTo>
                    <a:pt x="1315797" y="6419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19697" y="3380218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5" h="642620">
                  <a:moveTo>
                    <a:pt x="0" y="0"/>
                  </a:moveTo>
                  <a:lnTo>
                    <a:pt x="1208795" y="0"/>
                  </a:lnTo>
                  <a:lnTo>
                    <a:pt x="1315797" y="106999"/>
                  </a:lnTo>
                  <a:lnTo>
                    <a:pt x="1315797" y="641998"/>
                  </a:lnTo>
                  <a:lnTo>
                    <a:pt x="0" y="641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90045" y="1635457"/>
            <a:ext cx="16236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Individual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Treatment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0917" y="1635457"/>
            <a:ext cx="13677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Group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Treatment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776608" y="2651232"/>
          <a:ext cx="200660" cy="13662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660"/>
              </a:tblGrid>
              <a:tr h="242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2700">
                      <a:solidFill>
                        <a:srgbClr val="595959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</a:tr>
              <a:tr h="242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</a:tr>
              <a:tr h="2406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19050">
                      <a:solidFill>
                        <a:srgbClr val="595959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</a:tr>
              <a:tr h="6396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9050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DF6666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565990" y="2161764"/>
            <a:ext cx="6381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92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Protected  Features</a:t>
            </a:r>
            <a:r>
              <a:rPr sz="1000" spc="-1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21980" y="2174661"/>
            <a:ext cx="82994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marR="5080" indent="-9207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Non-protected  Features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62456" y="2450632"/>
            <a:ext cx="646430" cy="210820"/>
            <a:chOff x="1862456" y="2450632"/>
            <a:chExt cx="646430" cy="210820"/>
          </a:xfrm>
        </p:grpSpPr>
        <p:sp>
          <p:nvSpPr>
            <p:cNvPr id="18" name="object 18"/>
            <p:cNvSpPr/>
            <p:nvPr/>
          </p:nvSpPr>
          <p:spPr>
            <a:xfrm>
              <a:off x="2230453" y="2455395"/>
              <a:ext cx="273685" cy="177800"/>
            </a:xfrm>
            <a:custGeom>
              <a:avLst/>
              <a:gdLst/>
              <a:ahLst/>
              <a:cxnLst/>
              <a:rect l="l" t="t" r="r" b="b"/>
              <a:pathLst>
                <a:path w="273685" h="177800">
                  <a:moveTo>
                    <a:pt x="273091" y="0"/>
                  </a:moveTo>
                  <a:lnTo>
                    <a:pt x="0" y="1776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94218" y="2619844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0" y="36749"/>
                  </a:moveTo>
                  <a:lnTo>
                    <a:pt x="27654" y="0"/>
                  </a:lnTo>
                  <a:lnTo>
                    <a:pt x="44812" y="26374"/>
                  </a:lnTo>
                  <a:lnTo>
                    <a:pt x="0" y="367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94218" y="2619844"/>
              <a:ext cx="45085" cy="36830"/>
            </a:xfrm>
            <a:custGeom>
              <a:avLst/>
              <a:gdLst/>
              <a:ahLst/>
              <a:cxnLst/>
              <a:rect l="l" t="t" r="r" b="b"/>
              <a:pathLst>
                <a:path w="45085" h="36830">
                  <a:moveTo>
                    <a:pt x="27654" y="0"/>
                  </a:moveTo>
                  <a:lnTo>
                    <a:pt x="0" y="36749"/>
                  </a:lnTo>
                  <a:lnTo>
                    <a:pt x="44812" y="26374"/>
                  </a:lnTo>
                  <a:lnTo>
                    <a:pt x="2765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82946" y="2470017"/>
              <a:ext cx="3175" cy="128905"/>
            </a:xfrm>
            <a:custGeom>
              <a:avLst/>
              <a:gdLst/>
              <a:ahLst/>
              <a:cxnLst/>
              <a:rect l="l" t="t" r="r" b="b"/>
              <a:pathLst>
                <a:path w="3175" h="128905">
                  <a:moveTo>
                    <a:pt x="2702" y="0"/>
                  </a:moveTo>
                  <a:lnTo>
                    <a:pt x="0" y="12885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867218" y="25985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4822" y="43549"/>
                  </a:moveTo>
                  <a:lnTo>
                    <a:pt x="0" y="0"/>
                  </a:lnTo>
                  <a:lnTo>
                    <a:pt x="31457" y="674"/>
                  </a:lnTo>
                  <a:lnTo>
                    <a:pt x="14822" y="435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67218" y="25985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4822" y="43549"/>
                  </a:lnTo>
                  <a:lnTo>
                    <a:pt x="31457" y="6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312228" y="2701357"/>
            <a:ext cx="1325880" cy="894715"/>
            <a:chOff x="4312228" y="2701357"/>
            <a:chExt cx="1325880" cy="894715"/>
          </a:xfrm>
        </p:grpSpPr>
        <p:sp>
          <p:nvSpPr>
            <p:cNvPr id="25" name="object 25"/>
            <p:cNvSpPr/>
            <p:nvPr/>
          </p:nvSpPr>
          <p:spPr>
            <a:xfrm>
              <a:off x="4316991" y="2710069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4" h="642620">
                  <a:moveTo>
                    <a:pt x="1315797" y="641998"/>
                  </a:moveTo>
                  <a:lnTo>
                    <a:pt x="0" y="641998"/>
                  </a:lnTo>
                  <a:lnTo>
                    <a:pt x="0" y="0"/>
                  </a:lnTo>
                  <a:lnTo>
                    <a:pt x="1208797" y="0"/>
                  </a:lnTo>
                  <a:lnTo>
                    <a:pt x="1315797" y="106999"/>
                  </a:lnTo>
                  <a:lnTo>
                    <a:pt x="1315797" y="6419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16991" y="2710069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4" h="642620">
                  <a:moveTo>
                    <a:pt x="0" y="0"/>
                  </a:moveTo>
                  <a:lnTo>
                    <a:pt x="1208797" y="0"/>
                  </a:lnTo>
                  <a:lnTo>
                    <a:pt x="1315797" y="106999"/>
                  </a:lnTo>
                  <a:lnTo>
                    <a:pt x="1315797" y="641998"/>
                  </a:lnTo>
                  <a:lnTo>
                    <a:pt x="0" y="641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16991" y="2949044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4" h="642620">
                  <a:moveTo>
                    <a:pt x="1315797" y="641998"/>
                  </a:moveTo>
                  <a:lnTo>
                    <a:pt x="0" y="641998"/>
                  </a:lnTo>
                  <a:lnTo>
                    <a:pt x="0" y="0"/>
                  </a:lnTo>
                  <a:lnTo>
                    <a:pt x="1208797" y="0"/>
                  </a:lnTo>
                  <a:lnTo>
                    <a:pt x="1315797" y="106999"/>
                  </a:lnTo>
                  <a:lnTo>
                    <a:pt x="1315797" y="6419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16991" y="2949044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4" h="642620">
                  <a:moveTo>
                    <a:pt x="0" y="0"/>
                  </a:moveTo>
                  <a:lnTo>
                    <a:pt x="1208797" y="0"/>
                  </a:lnTo>
                  <a:lnTo>
                    <a:pt x="1315797" y="106999"/>
                  </a:lnTo>
                  <a:lnTo>
                    <a:pt x="1315797" y="641998"/>
                  </a:lnTo>
                  <a:lnTo>
                    <a:pt x="0" y="641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78665" y="2706119"/>
              <a:ext cx="201295" cy="243204"/>
            </a:xfrm>
            <a:custGeom>
              <a:avLst/>
              <a:gdLst/>
              <a:ahLst/>
              <a:cxnLst/>
              <a:rect l="l" t="t" r="r" b="b"/>
              <a:pathLst>
                <a:path w="201295" h="243205">
                  <a:moveTo>
                    <a:pt x="200699" y="242999"/>
                  </a:moveTo>
                  <a:lnTo>
                    <a:pt x="0" y="242999"/>
                  </a:lnTo>
                  <a:lnTo>
                    <a:pt x="0" y="0"/>
                  </a:lnTo>
                  <a:lnTo>
                    <a:pt x="200699" y="0"/>
                  </a:lnTo>
                  <a:lnTo>
                    <a:pt x="200699" y="242999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78665" y="2706119"/>
              <a:ext cx="201295" cy="243204"/>
            </a:xfrm>
            <a:custGeom>
              <a:avLst/>
              <a:gdLst/>
              <a:ahLst/>
              <a:cxnLst/>
              <a:rect l="l" t="t" r="r" b="b"/>
              <a:pathLst>
                <a:path w="201295" h="243205">
                  <a:moveTo>
                    <a:pt x="0" y="0"/>
                  </a:moveTo>
                  <a:lnTo>
                    <a:pt x="200699" y="0"/>
                  </a:lnTo>
                  <a:lnTo>
                    <a:pt x="200699" y="242999"/>
                  </a:lnTo>
                  <a:lnTo>
                    <a:pt x="0" y="24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78665" y="2949044"/>
              <a:ext cx="201295" cy="642620"/>
            </a:xfrm>
            <a:custGeom>
              <a:avLst/>
              <a:gdLst/>
              <a:ahLst/>
              <a:cxnLst/>
              <a:rect l="l" t="t" r="r" b="b"/>
              <a:pathLst>
                <a:path w="201295" h="642620">
                  <a:moveTo>
                    <a:pt x="200699" y="641998"/>
                  </a:moveTo>
                  <a:lnTo>
                    <a:pt x="0" y="641998"/>
                  </a:lnTo>
                  <a:lnTo>
                    <a:pt x="0" y="0"/>
                  </a:lnTo>
                  <a:lnTo>
                    <a:pt x="200699" y="0"/>
                  </a:lnTo>
                  <a:lnTo>
                    <a:pt x="200699" y="641998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78665" y="2949044"/>
              <a:ext cx="201295" cy="642620"/>
            </a:xfrm>
            <a:custGeom>
              <a:avLst/>
              <a:gdLst/>
              <a:ahLst/>
              <a:cxnLst/>
              <a:rect l="l" t="t" r="r" b="b"/>
              <a:pathLst>
                <a:path w="201295" h="642620">
                  <a:moveTo>
                    <a:pt x="0" y="0"/>
                  </a:moveTo>
                  <a:lnTo>
                    <a:pt x="200699" y="0"/>
                  </a:lnTo>
                  <a:lnTo>
                    <a:pt x="200699" y="641998"/>
                  </a:lnTo>
                  <a:lnTo>
                    <a:pt x="0" y="641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534899" y="2701357"/>
            <a:ext cx="1325880" cy="892175"/>
            <a:chOff x="6534899" y="2701357"/>
            <a:chExt cx="1325880" cy="892175"/>
          </a:xfrm>
        </p:grpSpPr>
        <p:sp>
          <p:nvSpPr>
            <p:cNvPr id="34" name="object 34"/>
            <p:cNvSpPr/>
            <p:nvPr/>
          </p:nvSpPr>
          <p:spPr>
            <a:xfrm>
              <a:off x="6539662" y="2706119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4" h="642620">
                  <a:moveTo>
                    <a:pt x="1315797" y="641998"/>
                  </a:moveTo>
                  <a:lnTo>
                    <a:pt x="0" y="641998"/>
                  </a:lnTo>
                  <a:lnTo>
                    <a:pt x="0" y="0"/>
                  </a:lnTo>
                  <a:lnTo>
                    <a:pt x="1208797" y="0"/>
                  </a:lnTo>
                  <a:lnTo>
                    <a:pt x="1315797" y="107024"/>
                  </a:lnTo>
                  <a:lnTo>
                    <a:pt x="1315797" y="6419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39662" y="2706119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4" h="642620">
                  <a:moveTo>
                    <a:pt x="0" y="0"/>
                  </a:moveTo>
                  <a:lnTo>
                    <a:pt x="1208797" y="0"/>
                  </a:lnTo>
                  <a:lnTo>
                    <a:pt x="1315797" y="107024"/>
                  </a:lnTo>
                  <a:lnTo>
                    <a:pt x="1315797" y="641998"/>
                  </a:lnTo>
                  <a:lnTo>
                    <a:pt x="0" y="641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39662" y="2946769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4" h="642620">
                  <a:moveTo>
                    <a:pt x="1315797" y="641998"/>
                  </a:moveTo>
                  <a:lnTo>
                    <a:pt x="0" y="641998"/>
                  </a:lnTo>
                  <a:lnTo>
                    <a:pt x="0" y="0"/>
                  </a:lnTo>
                  <a:lnTo>
                    <a:pt x="1208797" y="0"/>
                  </a:lnTo>
                  <a:lnTo>
                    <a:pt x="1315797" y="106999"/>
                  </a:lnTo>
                  <a:lnTo>
                    <a:pt x="1315797" y="6419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39662" y="2946769"/>
              <a:ext cx="1316355" cy="642620"/>
            </a:xfrm>
            <a:custGeom>
              <a:avLst/>
              <a:gdLst/>
              <a:ahLst/>
              <a:cxnLst/>
              <a:rect l="l" t="t" r="r" b="b"/>
              <a:pathLst>
                <a:path w="1316354" h="642620">
                  <a:moveTo>
                    <a:pt x="0" y="0"/>
                  </a:moveTo>
                  <a:lnTo>
                    <a:pt x="1208797" y="0"/>
                  </a:lnTo>
                  <a:lnTo>
                    <a:pt x="1315797" y="106999"/>
                  </a:lnTo>
                  <a:lnTo>
                    <a:pt x="1315797" y="641998"/>
                  </a:lnTo>
                  <a:lnTo>
                    <a:pt x="0" y="641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01335" y="2708469"/>
              <a:ext cx="201295" cy="243204"/>
            </a:xfrm>
            <a:custGeom>
              <a:avLst/>
              <a:gdLst/>
              <a:ahLst/>
              <a:cxnLst/>
              <a:rect l="l" t="t" r="r" b="b"/>
              <a:pathLst>
                <a:path w="201295" h="243205">
                  <a:moveTo>
                    <a:pt x="200699" y="242999"/>
                  </a:moveTo>
                  <a:lnTo>
                    <a:pt x="0" y="242999"/>
                  </a:lnTo>
                  <a:lnTo>
                    <a:pt x="0" y="0"/>
                  </a:lnTo>
                  <a:lnTo>
                    <a:pt x="200699" y="0"/>
                  </a:lnTo>
                  <a:lnTo>
                    <a:pt x="200699" y="242999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01335" y="2708469"/>
              <a:ext cx="201295" cy="243204"/>
            </a:xfrm>
            <a:custGeom>
              <a:avLst/>
              <a:gdLst/>
              <a:ahLst/>
              <a:cxnLst/>
              <a:rect l="l" t="t" r="r" b="b"/>
              <a:pathLst>
                <a:path w="201295" h="243205">
                  <a:moveTo>
                    <a:pt x="0" y="0"/>
                  </a:moveTo>
                  <a:lnTo>
                    <a:pt x="200699" y="0"/>
                  </a:lnTo>
                  <a:lnTo>
                    <a:pt x="200699" y="242999"/>
                  </a:lnTo>
                  <a:lnTo>
                    <a:pt x="0" y="24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01335" y="2946769"/>
              <a:ext cx="201295" cy="642620"/>
            </a:xfrm>
            <a:custGeom>
              <a:avLst/>
              <a:gdLst/>
              <a:ahLst/>
              <a:cxnLst/>
              <a:rect l="l" t="t" r="r" b="b"/>
              <a:pathLst>
                <a:path w="201295" h="642620">
                  <a:moveTo>
                    <a:pt x="200699" y="641998"/>
                  </a:moveTo>
                  <a:lnTo>
                    <a:pt x="0" y="641998"/>
                  </a:lnTo>
                  <a:lnTo>
                    <a:pt x="0" y="0"/>
                  </a:lnTo>
                  <a:lnTo>
                    <a:pt x="200699" y="0"/>
                  </a:lnTo>
                  <a:lnTo>
                    <a:pt x="200699" y="641998"/>
                  </a:lnTo>
                  <a:close/>
                </a:path>
              </a:pathLst>
            </a:custGeom>
            <a:solidFill>
              <a:srgbClr val="F4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01335" y="2946769"/>
              <a:ext cx="201295" cy="642620"/>
            </a:xfrm>
            <a:custGeom>
              <a:avLst/>
              <a:gdLst/>
              <a:ahLst/>
              <a:cxnLst/>
              <a:rect l="l" t="t" r="r" b="b"/>
              <a:pathLst>
                <a:path w="201295" h="642620">
                  <a:moveTo>
                    <a:pt x="0" y="0"/>
                  </a:moveTo>
                  <a:lnTo>
                    <a:pt x="200699" y="0"/>
                  </a:lnTo>
                  <a:lnTo>
                    <a:pt x="200699" y="641998"/>
                  </a:lnTo>
                  <a:lnTo>
                    <a:pt x="0" y="6419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608189" y="2263491"/>
            <a:ext cx="73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Protected  Features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15041" y="2253490"/>
            <a:ext cx="739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Protected  Features </a:t>
            </a:r>
            <a:r>
              <a:rPr sz="1000" dirty="0">
                <a:latin typeface="Arial"/>
                <a:cs typeface="Arial"/>
              </a:rPr>
              <a:t>=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5074" y="4037991"/>
            <a:ext cx="2547620" cy="464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0760" marR="5080" indent="-988694">
              <a:lnSpc>
                <a:spcPct val="1094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Fairness Through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Unawareness  P(Ŷ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67850" y="3995615"/>
            <a:ext cx="1584960" cy="491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marR="5080" indent="-253365">
              <a:lnSpc>
                <a:spcPct val="1161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Demographic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Parity  P(Ŷ=1 </a:t>
            </a:r>
            <a:r>
              <a:rPr sz="1400" dirty="0">
                <a:latin typeface="Arial"/>
                <a:cs typeface="Arial"/>
              </a:rPr>
              <a:t>| A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=1)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04941" y="3983613"/>
            <a:ext cx="1584960" cy="491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marR="5080" indent="-253365">
              <a:lnSpc>
                <a:spcPct val="1161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Demographic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Parity  P(Ŷ=1 </a:t>
            </a:r>
            <a:r>
              <a:rPr sz="1400" dirty="0">
                <a:latin typeface="Arial"/>
                <a:cs typeface="Arial"/>
              </a:rPr>
              <a:t>| A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=0)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SAT </a:t>
            </a:r>
            <a:r>
              <a:rPr sz="2800" spc="-10" dirty="0"/>
              <a:t>Score</a:t>
            </a:r>
            <a:r>
              <a:rPr sz="2800" spc="-70" dirty="0"/>
              <a:t> </a:t>
            </a:r>
            <a:r>
              <a:rPr sz="2800" spc="-5" dirty="0"/>
              <a:t>Prediction</a:t>
            </a:r>
            <a:endParaRPr sz="280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1336988" y="1382874"/>
            <a:ext cx="5511800" cy="3160395"/>
            <a:chOff x="1336988" y="1382874"/>
            <a:chExt cx="5511800" cy="3160395"/>
          </a:xfrm>
        </p:grpSpPr>
        <p:sp>
          <p:nvSpPr>
            <p:cNvPr id="4" name="object 4"/>
            <p:cNvSpPr/>
            <p:nvPr/>
          </p:nvSpPr>
          <p:spPr>
            <a:xfrm>
              <a:off x="1336988" y="1382874"/>
              <a:ext cx="5511430" cy="3159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00492" y="1505021"/>
              <a:ext cx="581025" cy="227965"/>
            </a:xfrm>
            <a:custGeom>
              <a:avLst/>
              <a:gdLst/>
              <a:ahLst/>
              <a:cxnLst/>
              <a:rect l="l" t="t" r="r" b="b"/>
              <a:pathLst>
                <a:path w="581025" h="227964">
                  <a:moveTo>
                    <a:pt x="580698" y="0"/>
                  </a:moveTo>
                  <a:lnTo>
                    <a:pt x="0" y="22782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0267" y="17182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434"/>
                  </a:moveTo>
                  <a:lnTo>
                    <a:pt x="34474" y="0"/>
                  </a:lnTo>
                  <a:lnTo>
                    <a:pt x="45974" y="29292"/>
                  </a:lnTo>
                  <a:lnTo>
                    <a:pt x="0" y="3043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60267" y="171820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34474" y="0"/>
                  </a:moveTo>
                  <a:lnTo>
                    <a:pt x="0" y="30434"/>
                  </a:lnTo>
                  <a:lnTo>
                    <a:pt x="45974" y="29292"/>
                  </a:lnTo>
                  <a:lnTo>
                    <a:pt x="3447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86134" y="4302681"/>
            <a:ext cx="1594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Feldman et al,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2015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26284" y="2996653"/>
            <a:ext cx="11715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Unconstrained  P(Ŷ=1 </a:t>
            </a:r>
            <a:r>
              <a:rPr sz="1400" dirty="0">
                <a:latin typeface="Arial"/>
                <a:cs typeface="Arial"/>
              </a:rPr>
              <a:t>| A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=0)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20776" y="3086181"/>
            <a:ext cx="437515" cy="111760"/>
            <a:chOff x="5320776" y="3086181"/>
            <a:chExt cx="437515" cy="111760"/>
          </a:xfrm>
        </p:grpSpPr>
        <p:sp>
          <p:nvSpPr>
            <p:cNvPr id="11" name="object 11"/>
            <p:cNvSpPr/>
            <p:nvPr/>
          </p:nvSpPr>
          <p:spPr>
            <a:xfrm>
              <a:off x="5367739" y="3106293"/>
              <a:ext cx="386080" cy="86995"/>
            </a:xfrm>
            <a:custGeom>
              <a:avLst/>
              <a:gdLst/>
              <a:ahLst/>
              <a:cxnLst/>
              <a:rect l="l" t="t" r="r" b="b"/>
              <a:pathLst>
                <a:path w="386079" h="86994">
                  <a:moveTo>
                    <a:pt x="385524" y="864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25539" y="309094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8749" y="30699"/>
                  </a:moveTo>
                  <a:lnTo>
                    <a:pt x="0" y="5899"/>
                  </a:lnTo>
                  <a:lnTo>
                    <a:pt x="45624" y="0"/>
                  </a:lnTo>
                  <a:lnTo>
                    <a:pt x="38749" y="306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25539" y="309094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624" y="0"/>
                  </a:moveTo>
                  <a:lnTo>
                    <a:pt x="0" y="5899"/>
                  </a:lnTo>
                  <a:lnTo>
                    <a:pt x="38749" y="30699"/>
                  </a:lnTo>
                  <a:lnTo>
                    <a:pt x="456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98061" y="1311636"/>
            <a:ext cx="2979420" cy="104902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8129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Unconstrained  P(Ŷ=1 </a:t>
            </a:r>
            <a:r>
              <a:rPr sz="1400" dirty="0">
                <a:latin typeface="Arial"/>
                <a:cs typeface="Arial"/>
              </a:rPr>
              <a:t>| A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=1)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662305">
              <a:lnSpc>
                <a:spcPct val="100000"/>
              </a:lnSpc>
              <a:spcBef>
                <a:spcPts val="1270"/>
              </a:spcBef>
            </a:pPr>
            <a:r>
              <a:rPr sz="1400" spc="-5" dirty="0">
                <a:latin typeface="Arial"/>
                <a:cs typeface="Arial"/>
              </a:rPr>
              <a:t>P(Ŷ=1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=0)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P(Ŷ=1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=0)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357353" y="2232733"/>
            <a:ext cx="622935" cy="213360"/>
            <a:chOff x="4357353" y="2232733"/>
            <a:chExt cx="622935" cy="213360"/>
          </a:xfrm>
        </p:grpSpPr>
        <p:sp>
          <p:nvSpPr>
            <p:cNvPr id="16" name="object 16"/>
            <p:cNvSpPr/>
            <p:nvPr/>
          </p:nvSpPr>
          <p:spPr>
            <a:xfrm>
              <a:off x="4403166" y="2237495"/>
              <a:ext cx="572135" cy="188595"/>
            </a:xfrm>
            <a:custGeom>
              <a:avLst/>
              <a:gdLst/>
              <a:ahLst/>
              <a:cxnLst/>
              <a:rect l="l" t="t" r="r" b="b"/>
              <a:pathLst>
                <a:path w="572135" h="188594">
                  <a:moveTo>
                    <a:pt x="571823" y="0"/>
                  </a:moveTo>
                  <a:lnTo>
                    <a:pt x="0" y="18850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62116" y="241106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974" y="29882"/>
                  </a:moveTo>
                  <a:lnTo>
                    <a:pt x="0" y="28474"/>
                  </a:lnTo>
                  <a:lnTo>
                    <a:pt x="36124" y="0"/>
                  </a:lnTo>
                  <a:lnTo>
                    <a:pt x="45974" y="2988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62116" y="241106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36124" y="0"/>
                  </a:moveTo>
                  <a:lnTo>
                    <a:pt x="0" y="28474"/>
                  </a:lnTo>
                  <a:lnTo>
                    <a:pt x="45974" y="29882"/>
                  </a:lnTo>
                  <a:lnTo>
                    <a:pt x="361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368857" y="4294651"/>
            <a:ext cx="144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Ŷ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Issues With Demographic</a:t>
            </a:r>
            <a:r>
              <a:rPr sz="2800" spc="-95" dirty="0"/>
              <a:t> </a:t>
            </a:r>
            <a:r>
              <a:rPr sz="2800" spc="-5" dirty="0"/>
              <a:t>Parity</a:t>
            </a:r>
            <a:endParaRPr sz="280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533400" y="1200150"/>
            <a:ext cx="7620000" cy="2046685"/>
          </a:xfrm>
        </p:spPr>
        <p:txBody>
          <a:bodyPr/>
          <a:lstStyle/>
          <a:p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Correlates </a:t>
            </a:r>
            <a:r>
              <a:rPr lang="en-US" sz="1800" spc="-70" dirty="0">
                <a:latin typeface="Helvetica" panose="020B0604020202020204" pitchFamily="34" charset="0"/>
                <a:cs typeface="Helvetica" panose="020B0604020202020204" pitchFamily="34" charset="0"/>
              </a:rPr>
              <a:t>Too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Much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With the Performance of the</a:t>
            </a:r>
            <a:r>
              <a:rPr lang="en-US" sz="1800" spc="-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Predictor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pSp>
        <p:nvGrpSpPr>
          <p:cNvPr id="4" name="object 4"/>
          <p:cNvGrpSpPr/>
          <p:nvPr/>
        </p:nvGrpSpPr>
        <p:grpSpPr>
          <a:xfrm>
            <a:off x="2531957" y="1687608"/>
            <a:ext cx="4838065" cy="973455"/>
            <a:chOff x="2531957" y="1687608"/>
            <a:chExt cx="4838065" cy="973455"/>
          </a:xfrm>
        </p:grpSpPr>
        <p:sp>
          <p:nvSpPr>
            <p:cNvPr id="5" name="object 5"/>
            <p:cNvSpPr/>
            <p:nvPr/>
          </p:nvSpPr>
          <p:spPr>
            <a:xfrm>
              <a:off x="2531957" y="1687608"/>
              <a:ext cx="4837898" cy="4113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4618" y="2175595"/>
              <a:ext cx="14604" cy="480695"/>
            </a:xfrm>
            <a:custGeom>
              <a:avLst/>
              <a:gdLst/>
              <a:ahLst/>
              <a:cxnLst/>
              <a:rect l="l" t="t" r="r" b="b"/>
              <a:pathLst>
                <a:path w="14605" h="480694">
                  <a:moveTo>
                    <a:pt x="14474" y="4804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58893" y="213238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679"/>
                  </a:moveTo>
                  <a:lnTo>
                    <a:pt x="14424" y="0"/>
                  </a:lnTo>
                  <a:lnTo>
                    <a:pt x="31449" y="42732"/>
                  </a:lnTo>
                  <a:lnTo>
                    <a:pt x="0" y="436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58893" y="213238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2732"/>
                  </a:moveTo>
                  <a:lnTo>
                    <a:pt x="14424" y="0"/>
                  </a:lnTo>
                  <a:lnTo>
                    <a:pt x="0" y="43679"/>
                  </a:lnTo>
                  <a:lnTo>
                    <a:pt x="31449" y="4273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04774" y="2721981"/>
            <a:ext cx="716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predictor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0736" y="2645782"/>
            <a:ext cx="716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predictor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30351" y="2127400"/>
            <a:ext cx="41275" cy="517525"/>
            <a:chOff x="5630351" y="2127400"/>
            <a:chExt cx="41275" cy="517525"/>
          </a:xfrm>
        </p:grpSpPr>
        <p:sp>
          <p:nvSpPr>
            <p:cNvPr id="12" name="object 12"/>
            <p:cNvSpPr/>
            <p:nvPr/>
          </p:nvSpPr>
          <p:spPr>
            <a:xfrm>
              <a:off x="5650838" y="2175368"/>
              <a:ext cx="14604" cy="464820"/>
            </a:xfrm>
            <a:custGeom>
              <a:avLst/>
              <a:gdLst/>
              <a:ahLst/>
              <a:cxnLst/>
              <a:rect l="l" t="t" r="r" b="b"/>
              <a:pathLst>
                <a:path w="14604" h="464819">
                  <a:moveTo>
                    <a:pt x="14149" y="46457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35113" y="213216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684"/>
                  </a:moveTo>
                  <a:lnTo>
                    <a:pt x="14399" y="0"/>
                  </a:lnTo>
                  <a:lnTo>
                    <a:pt x="31449" y="42727"/>
                  </a:lnTo>
                  <a:lnTo>
                    <a:pt x="0" y="4368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35113" y="213216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2727"/>
                  </a:moveTo>
                  <a:lnTo>
                    <a:pt x="14399" y="0"/>
                  </a:lnTo>
                  <a:lnTo>
                    <a:pt x="0" y="43684"/>
                  </a:lnTo>
                  <a:lnTo>
                    <a:pt x="31449" y="4272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091297" y="3570505"/>
            <a:ext cx="6546215" cy="674370"/>
            <a:chOff x="1091297" y="3570505"/>
            <a:chExt cx="6546215" cy="674370"/>
          </a:xfrm>
        </p:grpSpPr>
        <p:sp>
          <p:nvSpPr>
            <p:cNvPr id="16" name="object 16"/>
            <p:cNvSpPr/>
            <p:nvPr/>
          </p:nvSpPr>
          <p:spPr>
            <a:xfrm>
              <a:off x="1091297" y="3575267"/>
              <a:ext cx="6546215" cy="669925"/>
            </a:xfrm>
            <a:custGeom>
              <a:avLst/>
              <a:gdLst/>
              <a:ahLst/>
              <a:cxnLst/>
              <a:rect l="l" t="t" r="r" b="b"/>
              <a:pathLst>
                <a:path w="6546215" h="669925">
                  <a:moveTo>
                    <a:pt x="0" y="581248"/>
                  </a:moveTo>
                  <a:lnTo>
                    <a:pt x="2591694" y="581248"/>
                  </a:lnTo>
                </a:path>
                <a:path w="6546215" h="669925">
                  <a:moveTo>
                    <a:pt x="1291829" y="492974"/>
                  </a:moveTo>
                  <a:lnTo>
                    <a:pt x="1291829" y="669373"/>
                  </a:lnTo>
                </a:path>
                <a:path w="6546215" h="669925">
                  <a:moveTo>
                    <a:pt x="3954017" y="551173"/>
                  </a:moveTo>
                  <a:lnTo>
                    <a:pt x="6545711" y="551173"/>
                  </a:lnTo>
                </a:path>
                <a:path w="6546215" h="669925">
                  <a:moveTo>
                    <a:pt x="5245839" y="462899"/>
                  </a:moveTo>
                  <a:lnTo>
                    <a:pt x="5245839" y="639298"/>
                  </a:lnTo>
                </a:path>
                <a:path w="6546215" h="669925">
                  <a:moveTo>
                    <a:pt x="1955421" y="564048"/>
                  </a:moveTo>
                  <a:lnTo>
                    <a:pt x="1960021" y="561773"/>
                  </a:lnTo>
                  <a:lnTo>
                    <a:pt x="1964121" y="559748"/>
                  </a:lnTo>
                  <a:lnTo>
                    <a:pt x="1968346" y="557623"/>
                  </a:lnTo>
                  <a:lnTo>
                    <a:pt x="2013929" y="533591"/>
                  </a:lnTo>
                  <a:lnTo>
                    <a:pt x="2060065" y="507963"/>
                  </a:lnTo>
                  <a:lnTo>
                    <a:pt x="2093311" y="489024"/>
                  </a:lnTo>
                  <a:lnTo>
                    <a:pt x="2128417" y="468791"/>
                  </a:lnTo>
                  <a:lnTo>
                    <a:pt x="2165270" y="447424"/>
                  </a:lnTo>
                  <a:lnTo>
                    <a:pt x="2203731" y="425069"/>
                  </a:lnTo>
                  <a:lnTo>
                    <a:pt x="2243699" y="401891"/>
                  </a:lnTo>
                  <a:lnTo>
                    <a:pt x="2285055" y="378046"/>
                  </a:lnTo>
                  <a:lnTo>
                    <a:pt x="2327682" y="353689"/>
                  </a:lnTo>
                  <a:lnTo>
                    <a:pt x="2371463" y="328978"/>
                  </a:lnTo>
                  <a:lnTo>
                    <a:pt x="2416278" y="304067"/>
                  </a:lnTo>
                  <a:lnTo>
                    <a:pt x="2462011" y="279114"/>
                  </a:lnTo>
                  <a:lnTo>
                    <a:pt x="2508544" y="254274"/>
                  </a:lnTo>
                  <a:lnTo>
                    <a:pt x="2555755" y="229704"/>
                  </a:lnTo>
                  <a:lnTo>
                    <a:pt x="2603530" y="205561"/>
                  </a:lnTo>
                  <a:lnTo>
                    <a:pt x="2651751" y="182000"/>
                  </a:lnTo>
                  <a:lnTo>
                    <a:pt x="2700303" y="159180"/>
                  </a:lnTo>
                  <a:lnTo>
                    <a:pt x="2749066" y="137255"/>
                  </a:lnTo>
                  <a:lnTo>
                    <a:pt x="2797923" y="116384"/>
                  </a:lnTo>
                  <a:lnTo>
                    <a:pt x="2846757" y="96721"/>
                  </a:lnTo>
                  <a:lnTo>
                    <a:pt x="2895450" y="78424"/>
                  </a:lnTo>
                  <a:lnTo>
                    <a:pt x="2943885" y="61650"/>
                  </a:lnTo>
                  <a:lnTo>
                    <a:pt x="2991943" y="46554"/>
                  </a:lnTo>
                  <a:lnTo>
                    <a:pt x="3039509" y="33294"/>
                  </a:lnTo>
                  <a:lnTo>
                    <a:pt x="3086463" y="22025"/>
                  </a:lnTo>
                  <a:lnTo>
                    <a:pt x="3132688" y="12905"/>
                  </a:lnTo>
                  <a:lnTo>
                    <a:pt x="3178068" y="6090"/>
                  </a:lnTo>
                  <a:lnTo>
                    <a:pt x="3222483" y="1736"/>
                  </a:lnTo>
                  <a:lnTo>
                    <a:pt x="3265818" y="0"/>
                  </a:lnTo>
                  <a:lnTo>
                    <a:pt x="3309287" y="974"/>
                  </a:lnTo>
                  <a:lnTo>
                    <a:pt x="3354096" y="4545"/>
                  </a:lnTo>
                  <a:lnTo>
                    <a:pt x="3400112" y="10557"/>
                  </a:lnTo>
                  <a:lnTo>
                    <a:pt x="3447203" y="18857"/>
                  </a:lnTo>
                  <a:lnTo>
                    <a:pt x="3495235" y="29290"/>
                  </a:lnTo>
                  <a:lnTo>
                    <a:pt x="3544075" y="41702"/>
                  </a:lnTo>
                  <a:lnTo>
                    <a:pt x="3593590" y="55939"/>
                  </a:lnTo>
                  <a:lnTo>
                    <a:pt x="3643648" y="71846"/>
                  </a:lnTo>
                  <a:lnTo>
                    <a:pt x="3694116" y="89270"/>
                  </a:lnTo>
                  <a:lnTo>
                    <a:pt x="3744860" y="108055"/>
                  </a:lnTo>
                  <a:lnTo>
                    <a:pt x="3795748" y="128047"/>
                  </a:lnTo>
                  <a:lnTo>
                    <a:pt x="3846647" y="149093"/>
                  </a:lnTo>
                  <a:lnTo>
                    <a:pt x="3897424" y="171038"/>
                  </a:lnTo>
                  <a:lnTo>
                    <a:pt x="3947945" y="193728"/>
                  </a:lnTo>
                  <a:lnTo>
                    <a:pt x="3998079" y="217008"/>
                  </a:lnTo>
                  <a:lnTo>
                    <a:pt x="4047691" y="240724"/>
                  </a:lnTo>
                  <a:lnTo>
                    <a:pt x="4096645" y="264726"/>
                  </a:lnTo>
                  <a:lnTo>
                    <a:pt x="4144812" y="288856"/>
                  </a:lnTo>
                  <a:lnTo>
                    <a:pt x="4192059" y="312959"/>
                  </a:lnTo>
                  <a:lnTo>
                    <a:pt x="4238253" y="336880"/>
                  </a:lnTo>
                  <a:lnTo>
                    <a:pt x="4283262" y="360466"/>
                  </a:lnTo>
                  <a:lnTo>
                    <a:pt x="4326951" y="383564"/>
                  </a:lnTo>
                  <a:lnTo>
                    <a:pt x="4369188" y="406017"/>
                  </a:lnTo>
                  <a:lnTo>
                    <a:pt x="4409841" y="427674"/>
                  </a:lnTo>
                  <a:lnTo>
                    <a:pt x="4448771" y="448376"/>
                  </a:lnTo>
                  <a:lnTo>
                    <a:pt x="4485856" y="467970"/>
                  </a:lnTo>
                  <a:lnTo>
                    <a:pt x="4520959" y="486304"/>
                  </a:lnTo>
                  <a:lnTo>
                    <a:pt x="4569594" y="511105"/>
                  </a:lnTo>
                  <a:lnTo>
                    <a:pt x="4613015" y="532198"/>
                  </a:lnTo>
                  <a:lnTo>
                    <a:pt x="4626265" y="538323"/>
                  </a:lnTo>
                  <a:lnTo>
                    <a:pt x="4631990" y="5408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29718" y="4125091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0" y="22074"/>
                  </a:moveTo>
                  <a:lnTo>
                    <a:pt x="22224" y="0"/>
                  </a:lnTo>
                  <a:lnTo>
                    <a:pt x="16999" y="14224"/>
                  </a:lnTo>
                  <a:lnTo>
                    <a:pt x="31224" y="19449"/>
                  </a:lnTo>
                  <a:lnTo>
                    <a:pt x="0" y="220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29718" y="4125091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16999" y="14224"/>
                  </a:moveTo>
                  <a:lnTo>
                    <a:pt x="22224" y="0"/>
                  </a:lnTo>
                  <a:lnTo>
                    <a:pt x="0" y="22074"/>
                  </a:lnTo>
                  <a:lnTo>
                    <a:pt x="31224" y="19449"/>
                  </a:lnTo>
                  <a:lnTo>
                    <a:pt x="16999" y="14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09238" y="4102141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31274" y="21349"/>
                  </a:moveTo>
                  <a:lnTo>
                    <a:pt x="0" y="19699"/>
                  </a:lnTo>
                  <a:lnTo>
                    <a:pt x="14049" y="14024"/>
                  </a:lnTo>
                  <a:lnTo>
                    <a:pt x="8374" y="0"/>
                  </a:lnTo>
                  <a:lnTo>
                    <a:pt x="31274" y="213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09238" y="4102141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14049" y="14024"/>
                  </a:moveTo>
                  <a:lnTo>
                    <a:pt x="0" y="19699"/>
                  </a:lnTo>
                  <a:lnTo>
                    <a:pt x="31274" y="21349"/>
                  </a:lnTo>
                  <a:lnTo>
                    <a:pt x="8374" y="0"/>
                  </a:lnTo>
                  <a:lnTo>
                    <a:pt x="14049" y="140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31952" y="4334751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=0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76773" y="4314654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=1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67320" y="3299681"/>
            <a:ext cx="346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A=0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85962" y="4304681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=1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30783" y="4284583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=0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21339" y="3269601"/>
            <a:ext cx="346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A=1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98281" y="3263534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match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IN" sz="2800" dirty="0" smtClean="0"/>
              <a:t>Emerging Requirements</a:t>
            </a:r>
          </a:p>
          <a:p>
            <a:pPr lvl="1"/>
            <a:r>
              <a:rPr lang="en-IN" sz="2800" dirty="0" smtClean="0"/>
              <a:t>Bias and Fairness</a:t>
            </a:r>
          </a:p>
          <a:p>
            <a:pPr lvl="1"/>
            <a:r>
              <a:rPr lang="en-IN" sz="2800" dirty="0" smtClean="0"/>
              <a:t>Interpretability</a:t>
            </a:r>
          </a:p>
          <a:p>
            <a:r>
              <a:rPr lang="en-US" sz="2950" dirty="0" smtClean="0"/>
              <a:t>Worked Out Problems</a:t>
            </a:r>
            <a:endParaRPr lang="en-IN" sz="295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7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Issues With Demographic</a:t>
            </a:r>
            <a:r>
              <a:rPr sz="2800" spc="-95" dirty="0"/>
              <a:t> </a:t>
            </a:r>
            <a:r>
              <a:rPr sz="2800" spc="-5" dirty="0"/>
              <a:t>Parity</a:t>
            </a:r>
            <a:endParaRPr sz="280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Correlates </a:t>
            </a:r>
            <a:r>
              <a:rPr lang="en-US" sz="1800" spc="-70" dirty="0">
                <a:latin typeface="Helvetica" panose="020B0604020202020204" pitchFamily="34" charset="0"/>
                <a:cs typeface="Helvetica" panose="020B0604020202020204" pitchFamily="34" charset="0"/>
              </a:rPr>
              <a:t>Too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Much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With the Performance of the</a:t>
            </a:r>
            <a:r>
              <a:rPr lang="en-US" sz="1800" spc="-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Predictor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pSp>
        <p:nvGrpSpPr>
          <p:cNvPr id="4" name="object 4"/>
          <p:cNvGrpSpPr/>
          <p:nvPr/>
        </p:nvGrpSpPr>
        <p:grpSpPr>
          <a:xfrm>
            <a:off x="2531957" y="1687608"/>
            <a:ext cx="4838065" cy="973455"/>
            <a:chOff x="2531957" y="1687608"/>
            <a:chExt cx="4838065" cy="973455"/>
          </a:xfrm>
        </p:grpSpPr>
        <p:sp>
          <p:nvSpPr>
            <p:cNvPr id="5" name="object 5"/>
            <p:cNvSpPr/>
            <p:nvPr/>
          </p:nvSpPr>
          <p:spPr>
            <a:xfrm>
              <a:off x="2531957" y="1687608"/>
              <a:ext cx="4837898" cy="4113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4618" y="2175595"/>
              <a:ext cx="14604" cy="480695"/>
            </a:xfrm>
            <a:custGeom>
              <a:avLst/>
              <a:gdLst/>
              <a:ahLst/>
              <a:cxnLst/>
              <a:rect l="l" t="t" r="r" b="b"/>
              <a:pathLst>
                <a:path w="14605" h="480694">
                  <a:moveTo>
                    <a:pt x="14474" y="4804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58893" y="213238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679"/>
                  </a:moveTo>
                  <a:lnTo>
                    <a:pt x="14424" y="0"/>
                  </a:lnTo>
                  <a:lnTo>
                    <a:pt x="31449" y="42732"/>
                  </a:lnTo>
                  <a:lnTo>
                    <a:pt x="0" y="4367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58893" y="213238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2732"/>
                  </a:moveTo>
                  <a:lnTo>
                    <a:pt x="14424" y="0"/>
                  </a:lnTo>
                  <a:lnTo>
                    <a:pt x="0" y="43679"/>
                  </a:lnTo>
                  <a:lnTo>
                    <a:pt x="31449" y="4273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04774" y="2721981"/>
            <a:ext cx="716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predictor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0736" y="2645782"/>
            <a:ext cx="716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predictor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30351" y="2127400"/>
            <a:ext cx="41275" cy="517525"/>
            <a:chOff x="5630351" y="2127400"/>
            <a:chExt cx="41275" cy="517525"/>
          </a:xfrm>
        </p:grpSpPr>
        <p:sp>
          <p:nvSpPr>
            <p:cNvPr id="12" name="object 12"/>
            <p:cNvSpPr/>
            <p:nvPr/>
          </p:nvSpPr>
          <p:spPr>
            <a:xfrm>
              <a:off x="5650838" y="2175368"/>
              <a:ext cx="14604" cy="464820"/>
            </a:xfrm>
            <a:custGeom>
              <a:avLst/>
              <a:gdLst/>
              <a:ahLst/>
              <a:cxnLst/>
              <a:rect l="l" t="t" r="r" b="b"/>
              <a:pathLst>
                <a:path w="14604" h="464819">
                  <a:moveTo>
                    <a:pt x="14149" y="46457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35113" y="213216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684"/>
                  </a:moveTo>
                  <a:lnTo>
                    <a:pt x="14399" y="0"/>
                  </a:lnTo>
                  <a:lnTo>
                    <a:pt x="31449" y="42727"/>
                  </a:lnTo>
                  <a:lnTo>
                    <a:pt x="0" y="4368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35113" y="213216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2727"/>
                  </a:moveTo>
                  <a:lnTo>
                    <a:pt x="14399" y="0"/>
                  </a:lnTo>
                  <a:lnTo>
                    <a:pt x="0" y="43684"/>
                  </a:lnTo>
                  <a:lnTo>
                    <a:pt x="31449" y="4272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086535" y="4063479"/>
            <a:ext cx="2601595" cy="186055"/>
            <a:chOff x="1086535" y="4063479"/>
            <a:chExt cx="2601595" cy="186055"/>
          </a:xfrm>
        </p:grpSpPr>
        <p:sp>
          <p:nvSpPr>
            <p:cNvPr id="16" name="object 16"/>
            <p:cNvSpPr/>
            <p:nvPr/>
          </p:nvSpPr>
          <p:spPr>
            <a:xfrm>
              <a:off x="1091297" y="4156516"/>
              <a:ext cx="2592070" cy="0"/>
            </a:xfrm>
            <a:custGeom>
              <a:avLst/>
              <a:gdLst/>
              <a:ahLst/>
              <a:cxnLst/>
              <a:rect l="l" t="t" r="r" b="b"/>
              <a:pathLst>
                <a:path w="2592070">
                  <a:moveTo>
                    <a:pt x="0" y="0"/>
                  </a:moveTo>
                  <a:lnTo>
                    <a:pt x="259169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83127" y="4068241"/>
              <a:ext cx="0" cy="176530"/>
            </a:xfrm>
            <a:custGeom>
              <a:avLst/>
              <a:gdLst/>
              <a:ahLst/>
              <a:cxnLst/>
              <a:rect l="l" t="t" r="r" b="b"/>
              <a:pathLst>
                <a:path h="176529">
                  <a:moveTo>
                    <a:pt x="0" y="0"/>
                  </a:moveTo>
                  <a:lnTo>
                    <a:pt x="0" y="22899"/>
                  </a:lnTo>
                </a:path>
                <a:path h="176529">
                  <a:moveTo>
                    <a:pt x="0" y="22899"/>
                  </a:moveTo>
                  <a:lnTo>
                    <a:pt x="0" y="1763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31952" y="4334751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=0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76773" y="4314654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=1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67320" y="3299681"/>
            <a:ext cx="346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A=0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024956" y="3570505"/>
            <a:ext cx="4617085" cy="648970"/>
            <a:chOff x="3024956" y="3570505"/>
            <a:chExt cx="4617085" cy="648970"/>
          </a:xfrm>
        </p:grpSpPr>
        <p:sp>
          <p:nvSpPr>
            <p:cNvPr id="22" name="object 22"/>
            <p:cNvSpPr/>
            <p:nvPr/>
          </p:nvSpPr>
          <p:spPr>
            <a:xfrm>
              <a:off x="3046718" y="3575267"/>
              <a:ext cx="4590415" cy="639445"/>
            </a:xfrm>
            <a:custGeom>
              <a:avLst/>
              <a:gdLst/>
              <a:ahLst/>
              <a:cxnLst/>
              <a:rect l="l" t="t" r="r" b="b"/>
              <a:pathLst>
                <a:path w="4590415" h="639445">
                  <a:moveTo>
                    <a:pt x="1998595" y="551173"/>
                  </a:moveTo>
                  <a:lnTo>
                    <a:pt x="4590290" y="551173"/>
                  </a:lnTo>
                </a:path>
                <a:path w="4590415" h="639445">
                  <a:moveTo>
                    <a:pt x="3290418" y="462899"/>
                  </a:moveTo>
                  <a:lnTo>
                    <a:pt x="3290418" y="639298"/>
                  </a:lnTo>
                </a:path>
                <a:path w="4590415" h="639445">
                  <a:moveTo>
                    <a:pt x="0" y="564048"/>
                  </a:moveTo>
                  <a:lnTo>
                    <a:pt x="4599" y="561773"/>
                  </a:lnTo>
                  <a:lnTo>
                    <a:pt x="8699" y="559748"/>
                  </a:lnTo>
                  <a:lnTo>
                    <a:pt x="12924" y="557623"/>
                  </a:lnTo>
                  <a:lnTo>
                    <a:pt x="58508" y="533591"/>
                  </a:lnTo>
                  <a:lnTo>
                    <a:pt x="104644" y="507963"/>
                  </a:lnTo>
                  <a:lnTo>
                    <a:pt x="137890" y="489024"/>
                  </a:lnTo>
                  <a:lnTo>
                    <a:pt x="172996" y="468791"/>
                  </a:lnTo>
                  <a:lnTo>
                    <a:pt x="209849" y="447424"/>
                  </a:lnTo>
                  <a:lnTo>
                    <a:pt x="248310" y="425069"/>
                  </a:lnTo>
                  <a:lnTo>
                    <a:pt x="288278" y="401891"/>
                  </a:lnTo>
                  <a:lnTo>
                    <a:pt x="329634" y="378046"/>
                  </a:lnTo>
                  <a:lnTo>
                    <a:pt x="372261" y="353689"/>
                  </a:lnTo>
                  <a:lnTo>
                    <a:pt x="416042" y="328978"/>
                  </a:lnTo>
                  <a:lnTo>
                    <a:pt x="460857" y="304067"/>
                  </a:lnTo>
                  <a:lnTo>
                    <a:pt x="506590" y="279114"/>
                  </a:lnTo>
                  <a:lnTo>
                    <a:pt x="553123" y="254274"/>
                  </a:lnTo>
                  <a:lnTo>
                    <a:pt x="600334" y="229704"/>
                  </a:lnTo>
                  <a:lnTo>
                    <a:pt x="648109" y="205561"/>
                  </a:lnTo>
                  <a:lnTo>
                    <a:pt x="696330" y="182000"/>
                  </a:lnTo>
                  <a:lnTo>
                    <a:pt x="744882" y="159180"/>
                  </a:lnTo>
                  <a:lnTo>
                    <a:pt x="793645" y="137255"/>
                  </a:lnTo>
                  <a:lnTo>
                    <a:pt x="842502" y="116384"/>
                  </a:lnTo>
                  <a:lnTo>
                    <a:pt x="891336" y="96721"/>
                  </a:lnTo>
                  <a:lnTo>
                    <a:pt x="940029" y="78424"/>
                  </a:lnTo>
                  <a:lnTo>
                    <a:pt x="988464" y="61650"/>
                  </a:lnTo>
                  <a:lnTo>
                    <a:pt x="1036522" y="46554"/>
                  </a:lnTo>
                  <a:lnTo>
                    <a:pt x="1084088" y="33294"/>
                  </a:lnTo>
                  <a:lnTo>
                    <a:pt x="1131042" y="22025"/>
                  </a:lnTo>
                  <a:lnTo>
                    <a:pt x="1177267" y="12905"/>
                  </a:lnTo>
                  <a:lnTo>
                    <a:pt x="1222647" y="6090"/>
                  </a:lnTo>
                  <a:lnTo>
                    <a:pt x="1267062" y="1736"/>
                  </a:lnTo>
                  <a:lnTo>
                    <a:pt x="1310397" y="0"/>
                  </a:lnTo>
                  <a:lnTo>
                    <a:pt x="1353866" y="974"/>
                  </a:lnTo>
                  <a:lnTo>
                    <a:pt x="1398675" y="4545"/>
                  </a:lnTo>
                  <a:lnTo>
                    <a:pt x="1444691" y="10557"/>
                  </a:lnTo>
                  <a:lnTo>
                    <a:pt x="1491782" y="18857"/>
                  </a:lnTo>
                  <a:lnTo>
                    <a:pt x="1539813" y="29290"/>
                  </a:lnTo>
                  <a:lnTo>
                    <a:pt x="1588654" y="41702"/>
                  </a:lnTo>
                  <a:lnTo>
                    <a:pt x="1638169" y="55939"/>
                  </a:lnTo>
                  <a:lnTo>
                    <a:pt x="1688227" y="71846"/>
                  </a:lnTo>
                  <a:lnTo>
                    <a:pt x="1738695" y="89270"/>
                  </a:lnTo>
                  <a:lnTo>
                    <a:pt x="1789439" y="108055"/>
                  </a:lnTo>
                  <a:lnTo>
                    <a:pt x="1840327" y="128047"/>
                  </a:lnTo>
                  <a:lnTo>
                    <a:pt x="1891226" y="149093"/>
                  </a:lnTo>
                  <a:lnTo>
                    <a:pt x="1942003" y="171038"/>
                  </a:lnTo>
                  <a:lnTo>
                    <a:pt x="1992524" y="193728"/>
                  </a:lnTo>
                  <a:lnTo>
                    <a:pt x="2042658" y="217008"/>
                  </a:lnTo>
                  <a:lnTo>
                    <a:pt x="2092270" y="240724"/>
                  </a:lnTo>
                  <a:lnTo>
                    <a:pt x="2141224" y="264726"/>
                  </a:lnTo>
                  <a:lnTo>
                    <a:pt x="2189391" y="288856"/>
                  </a:lnTo>
                  <a:lnTo>
                    <a:pt x="2236638" y="312959"/>
                  </a:lnTo>
                  <a:lnTo>
                    <a:pt x="2282832" y="336880"/>
                  </a:lnTo>
                  <a:lnTo>
                    <a:pt x="2327841" y="360466"/>
                  </a:lnTo>
                  <a:lnTo>
                    <a:pt x="2371530" y="383564"/>
                  </a:lnTo>
                  <a:lnTo>
                    <a:pt x="2413767" y="406017"/>
                  </a:lnTo>
                  <a:lnTo>
                    <a:pt x="2454420" y="427674"/>
                  </a:lnTo>
                  <a:lnTo>
                    <a:pt x="2493350" y="448376"/>
                  </a:lnTo>
                  <a:lnTo>
                    <a:pt x="2530435" y="467970"/>
                  </a:lnTo>
                  <a:lnTo>
                    <a:pt x="2565538" y="486304"/>
                  </a:lnTo>
                  <a:lnTo>
                    <a:pt x="2614173" y="511105"/>
                  </a:lnTo>
                  <a:lnTo>
                    <a:pt x="2657594" y="532198"/>
                  </a:lnTo>
                  <a:lnTo>
                    <a:pt x="2670844" y="538323"/>
                  </a:lnTo>
                  <a:lnTo>
                    <a:pt x="2676569" y="54089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29718" y="4125091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0" y="22074"/>
                  </a:moveTo>
                  <a:lnTo>
                    <a:pt x="22224" y="0"/>
                  </a:lnTo>
                  <a:lnTo>
                    <a:pt x="16999" y="14224"/>
                  </a:lnTo>
                  <a:lnTo>
                    <a:pt x="31224" y="19449"/>
                  </a:lnTo>
                  <a:lnTo>
                    <a:pt x="0" y="220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29718" y="4125091"/>
              <a:ext cx="31750" cy="22225"/>
            </a:xfrm>
            <a:custGeom>
              <a:avLst/>
              <a:gdLst/>
              <a:ahLst/>
              <a:cxnLst/>
              <a:rect l="l" t="t" r="r" b="b"/>
              <a:pathLst>
                <a:path w="31750" h="22225">
                  <a:moveTo>
                    <a:pt x="16999" y="14224"/>
                  </a:moveTo>
                  <a:lnTo>
                    <a:pt x="22224" y="0"/>
                  </a:lnTo>
                  <a:lnTo>
                    <a:pt x="0" y="22074"/>
                  </a:lnTo>
                  <a:lnTo>
                    <a:pt x="31224" y="19449"/>
                  </a:lnTo>
                  <a:lnTo>
                    <a:pt x="16999" y="142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09238" y="4102141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31274" y="21349"/>
                  </a:moveTo>
                  <a:lnTo>
                    <a:pt x="0" y="19699"/>
                  </a:lnTo>
                  <a:lnTo>
                    <a:pt x="14049" y="14024"/>
                  </a:lnTo>
                  <a:lnTo>
                    <a:pt x="8374" y="0"/>
                  </a:lnTo>
                  <a:lnTo>
                    <a:pt x="31274" y="213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09238" y="4102141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14049" y="14024"/>
                  </a:moveTo>
                  <a:lnTo>
                    <a:pt x="0" y="19699"/>
                  </a:lnTo>
                  <a:lnTo>
                    <a:pt x="31274" y="21349"/>
                  </a:lnTo>
                  <a:lnTo>
                    <a:pt x="8374" y="0"/>
                  </a:lnTo>
                  <a:lnTo>
                    <a:pt x="14049" y="140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985962" y="4304681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=1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30783" y="4284583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=0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21339" y="3269601"/>
            <a:ext cx="346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A=1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98281" y="3263534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04774" y="3676004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0	</a:t>
            </a:r>
            <a:r>
              <a:rPr sz="1400" spc="-5" dirty="0">
                <a:latin typeface="Arial"/>
                <a:cs typeface="Arial"/>
              </a:rPr>
              <a:t>Y=1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361120" y="4010592"/>
            <a:ext cx="5314315" cy="80645"/>
            <a:chOff x="2361120" y="4010592"/>
            <a:chExt cx="5314315" cy="80645"/>
          </a:xfrm>
        </p:grpSpPr>
        <p:sp>
          <p:nvSpPr>
            <p:cNvPr id="33" name="object 33"/>
            <p:cNvSpPr/>
            <p:nvPr/>
          </p:nvSpPr>
          <p:spPr>
            <a:xfrm>
              <a:off x="2399220" y="4048692"/>
              <a:ext cx="1006475" cy="0"/>
            </a:xfrm>
            <a:custGeom>
              <a:avLst/>
              <a:gdLst/>
              <a:ahLst/>
              <a:cxnLst/>
              <a:rect l="l" t="t" r="r" b="b"/>
              <a:pathLst>
                <a:path w="1006475">
                  <a:moveTo>
                    <a:pt x="0" y="0"/>
                  </a:moveTo>
                  <a:lnTo>
                    <a:pt x="1005897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05093" y="4048692"/>
              <a:ext cx="2314575" cy="4445"/>
            </a:xfrm>
            <a:custGeom>
              <a:avLst/>
              <a:gdLst/>
              <a:ahLst/>
              <a:cxnLst/>
              <a:rect l="l" t="t" r="r" b="b"/>
              <a:pathLst>
                <a:path w="2314575" h="4445">
                  <a:moveTo>
                    <a:pt x="0" y="0"/>
                  </a:moveTo>
                  <a:lnTo>
                    <a:pt x="278099" y="0"/>
                  </a:lnTo>
                </a:path>
                <a:path w="2314575" h="4445">
                  <a:moveTo>
                    <a:pt x="1640221" y="4124"/>
                  </a:moveTo>
                  <a:lnTo>
                    <a:pt x="2314320" y="4124"/>
                  </a:lnTo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19413" y="4052817"/>
              <a:ext cx="610235" cy="0"/>
            </a:xfrm>
            <a:custGeom>
              <a:avLst/>
              <a:gdLst/>
              <a:ahLst/>
              <a:cxnLst/>
              <a:rect l="l" t="t" r="r" b="b"/>
              <a:pathLst>
                <a:path w="610235">
                  <a:moveTo>
                    <a:pt x="0" y="0"/>
                  </a:moveTo>
                  <a:lnTo>
                    <a:pt x="609898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53012" y="4052817"/>
              <a:ext cx="674370" cy="0"/>
            </a:xfrm>
            <a:custGeom>
              <a:avLst/>
              <a:gdLst/>
              <a:ahLst/>
              <a:cxnLst/>
              <a:rect l="l" t="t" r="r" b="b"/>
              <a:pathLst>
                <a:path w="674370">
                  <a:moveTo>
                    <a:pt x="0" y="0"/>
                  </a:moveTo>
                  <a:lnTo>
                    <a:pt x="674098" y="0"/>
                  </a:lnTo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27110" y="4052817"/>
              <a:ext cx="610235" cy="0"/>
            </a:xfrm>
            <a:custGeom>
              <a:avLst/>
              <a:gdLst/>
              <a:ahLst/>
              <a:cxnLst/>
              <a:rect l="l" t="t" r="r" b="b"/>
              <a:pathLst>
                <a:path w="610234">
                  <a:moveTo>
                    <a:pt x="0" y="0"/>
                  </a:moveTo>
                  <a:lnTo>
                    <a:pt x="609898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250861" y="3680128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1	</a:t>
            </a:r>
            <a:r>
              <a:rPr sz="1400" spc="-5" dirty="0">
                <a:latin typeface="Arial"/>
                <a:cs typeface="Arial"/>
              </a:rPr>
              <a:t>Y=0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58565" y="3680128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1	</a:t>
            </a:r>
            <a:r>
              <a:rPr sz="1400" spc="-5" dirty="0">
                <a:latin typeface="Arial"/>
                <a:cs typeface="Arial"/>
              </a:rPr>
              <a:t>Y=0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04728" y="3680366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0	</a:t>
            </a:r>
            <a:r>
              <a:rPr sz="1400" spc="-5" dirty="0">
                <a:latin typeface="Arial"/>
                <a:cs typeface="Arial"/>
              </a:rPr>
              <a:t>Y=1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099175" y="2979406"/>
            <a:ext cx="1457960" cy="1111885"/>
            <a:chOff x="1099175" y="2979406"/>
            <a:chExt cx="1457960" cy="1111885"/>
          </a:xfrm>
        </p:grpSpPr>
        <p:sp>
          <p:nvSpPr>
            <p:cNvPr id="42" name="object 42"/>
            <p:cNvSpPr/>
            <p:nvPr/>
          </p:nvSpPr>
          <p:spPr>
            <a:xfrm>
              <a:off x="1099175" y="4053041"/>
              <a:ext cx="674370" cy="0"/>
            </a:xfrm>
            <a:custGeom>
              <a:avLst/>
              <a:gdLst/>
              <a:ahLst/>
              <a:cxnLst/>
              <a:rect l="l" t="t" r="r" b="b"/>
              <a:pathLst>
                <a:path w="674369">
                  <a:moveTo>
                    <a:pt x="0" y="0"/>
                  </a:moveTo>
                  <a:lnTo>
                    <a:pt x="674098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73273" y="4053041"/>
              <a:ext cx="610235" cy="0"/>
            </a:xfrm>
            <a:custGeom>
              <a:avLst/>
              <a:gdLst/>
              <a:ahLst/>
              <a:cxnLst/>
              <a:rect l="l" t="t" r="r" b="b"/>
              <a:pathLst>
                <a:path w="610235">
                  <a:moveTo>
                    <a:pt x="0" y="0"/>
                  </a:moveTo>
                  <a:lnTo>
                    <a:pt x="609898" y="0"/>
                  </a:lnTo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73497" y="2984169"/>
              <a:ext cx="1146810" cy="1010919"/>
            </a:xfrm>
            <a:custGeom>
              <a:avLst/>
              <a:gdLst/>
              <a:ahLst/>
              <a:cxnLst/>
              <a:rect l="l" t="t" r="r" b="b"/>
              <a:pathLst>
                <a:path w="1146810" h="1010920">
                  <a:moveTo>
                    <a:pt x="0" y="0"/>
                  </a:moveTo>
                  <a:lnTo>
                    <a:pt x="1146322" y="1010422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09419" y="398276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80" h="40639">
                  <a:moveTo>
                    <a:pt x="42824" y="40399"/>
                  </a:moveTo>
                  <a:lnTo>
                    <a:pt x="0" y="23624"/>
                  </a:lnTo>
                  <a:lnTo>
                    <a:pt x="20799" y="0"/>
                  </a:lnTo>
                  <a:lnTo>
                    <a:pt x="42824" y="40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09419" y="3982766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80" h="40639">
                  <a:moveTo>
                    <a:pt x="0" y="23624"/>
                  </a:moveTo>
                  <a:lnTo>
                    <a:pt x="42824" y="40399"/>
                  </a:lnTo>
                  <a:lnTo>
                    <a:pt x="20799" y="0"/>
                  </a:lnTo>
                  <a:lnTo>
                    <a:pt x="0" y="236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58423" y="2255991"/>
            <a:ext cx="114173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Accepted too  </a:t>
            </a:r>
            <a:r>
              <a:rPr sz="1400" dirty="0">
                <a:latin typeface="Arial"/>
                <a:cs typeface="Arial"/>
              </a:rPr>
              <a:t>many </a:t>
            </a:r>
            <a:r>
              <a:rPr sz="1400" spc="-5" dirty="0">
                <a:latin typeface="Arial"/>
                <a:cs typeface="Arial"/>
              </a:rPr>
              <a:t>who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  not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qualified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185208"/>
            <a:ext cx="69913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Equality </a:t>
            </a:r>
            <a:r>
              <a:rPr sz="2800" spc="-5" dirty="0"/>
              <a:t>of </a:t>
            </a:r>
            <a:r>
              <a:rPr sz="2800" spc="-5" dirty="0" smtClean="0"/>
              <a:t>Odds</a:t>
            </a:r>
            <a:endParaRPr sz="2800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643304" y="1200151"/>
            <a:ext cx="7891096" cy="2046685"/>
          </a:xfrm>
        </p:spPr>
        <p:txBody>
          <a:bodyPr>
            <a:normAutofit/>
          </a:bodyPr>
          <a:lstStyle/>
          <a:p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Equal Probabilities for Both Qualified/Unqualified People Across</a:t>
            </a:r>
            <a:r>
              <a:rPr lang="en-US" sz="1800" spc="-19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Protected  </a:t>
            </a: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pSp>
        <p:nvGrpSpPr>
          <p:cNvPr id="4" name="object 4"/>
          <p:cNvGrpSpPr/>
          <p:nvPr/>
        </p:nvGrpSpPr>
        <p:grpSpPr>
          <a:xfrm>
            <a:off x="1086535" y="3570355"/>
            <a:ext cx="6555740" cy="679450"/>
            <a:chOff x="1086535" y="3570355"/>
            <a:chExt cx="6555740" cy="679450"/>
          </a:xfrm>
        </p:grpSpPr>
        <p:sp>
          <p:nvSpPr>
            <p:cNvPr id="5" name="object 5"/>
            <p:cNvSpPr/>
            <p:nvPr/>
          </p:nvSpPr>
          <p:spPr>
            <a:xfrm>
              <a:off x="1091297" y="4156516"/>
              <a:ext cx="2592070" cy="0"/>
            </a:xfrm>
            <a:custGeom>
              <a:avLst/>
              <a:gdLst/>
              <a:ahLst/>
              <a:cxnLst/>
              <a:rect l="l" t="t" r="r" b="b"/>
              <a:pathLst>
                <a:path w="2592070">
                  <a:moveTo>
                    <a:pt x="0" y="0"/>
                  </a:moveTo>
                  <a:lnTo>
                    <a:pt x="259169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83127" y="4068241"/>
              <a:ext cx="0" cy="176530"/>
            </a:xfrm>
            <a:custGeom>
              <a:avLst/>
              <a:gdLst/>
              <a:ahLst/>
              <a:cxnLst/>
              <a:rect l="l" t="t" r="r" b="b"/>
              <a:pathLst>
                <a:path h="176529">
                  <a:moveTo>
                    <a:pt x="0" y="0"/>
                  </a:moveTo>
                  <a:lnTo>
                    <a:pt x="0" y="22899"/>
                  </a:lnTo>
                </a:path>
                <a:path h="176529">
                  <a:moveTo>
                    <a:pt x="0" y="22899"/>
                  </a:moveTo>
                  <a:lnTo>
                    <a:pt x="0" y="1763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11617" y="3575117"/>
              <a:ext cx="1687195" cy="393700"/>
            </a:xfrm>
            <a:custGeom>
              <a:avLst/>
              <a:gdLst/>
              <a:ahLst/>
              <a:cxnLst/>
              <a:rect l="l" t="t" r="r" b="b"/>
              <a:pathLst>
                <a:path w="1687195" h="393700">
                  <a:moveTo>
                    <a:pt x="0" y="393649"/>
                  </a:moveTo>
                  <a:lnTo>
                    <a:pt x="999" y="393074"/>
                  </a:lnTo>
                  <a:lnTo>
                    <a:pt x="9417" y="388253"/>
                  </a:lnTo>
                  <a:lnTo>
                    <a:pt x="18199" y="383099"/>
                  </a:lnTo>
                  <a:lnTo>
                    <a:pt x="56771" y="359483"/>
                  </a:lnTo>
                  <a:lnTo>
                    <a:pt x="100359" y="331771"/>
                  </a:lnTo>
                  <a:lnTo>
                    <a:pt x="163569" y="291044"/>
                  </a:lnTo>
                  <a:lnTo>
                    <a:pt x="205632" y="264121"/>
                  </a:lnTo>
                  <a:lnTo>
                    <a:pt x="249730" y="236329"/>
                  </a:lnTo>
                  <a:lnTo>
                    <a:pt x="295555" y="208122"/>
                  </a:lnTo>
                  <a:lnTo>
                    <a:pt x="342799" y="179949"/>
                  </a:lnTo>
                  <a:lnTo>
                    <a:pt x="391154" y="152265"/>
                  </a:lnTo>
                  <a:lnTo>
                    <a:pt x="440315" y="125525"/>
                  </a:lnTo>
                  <a:lnTo>
                    <a:pt x="489976" y="100182"/>
                  </a:lnTo>
                  <a:lnTo>
                    <a:pt x="539829" y="76690"/>
                  </a:lnTo>
                  <a:lnTo>
                    <a:pt x="589567" y="55503"/>
                  </a:lnTo>
                  <a:lnTo>
                    <a:pt x="638884" y="37073"/>
                  </a:lnTo>
                  <a:lnTo>
                    <a:pt x="687472" y="21854"/>
                  </a:lnTo>
                  <a:lnTo>
                    <a:pt x="735025" y="10300"/>
                  </a:lnTo>
                  <a:lnTo>
                    <a:pt x="781236" y="2864"/>
                  </a:lnTo>
                  <a:lnTo>
                    <a:pt x="825798" y="0"/>
                  </a:lnTo>
                  <a:lnTo>
                    <a:pt x="866410" y="1615"/>
                  </a:lnTo>
                  <a:lnTo>
                    <a:pt x="908749" y="7013"/>
                  </a:lnTo>
                  <a:lnTo>
                    <a:pt x="952555" y="15858"/>
                  </a:lnTo>
                  <a:lnTo>
                    <a:pt x="997566" y="27814"/>
                  </a:lnTo>
                  <a:lnTo>
                    <a:pt x="1043522" y="42545"/>
                  </a:lnTo>
                  <a:lnTo>
                    <a:pt x="1090161" y="59715"/>
                  </a:lnTo>
                  <a:lnTo>
                    <a:pt x="1137222" y="78987"/>
                  </a:lnTo>
                  <a:lnTo>
                    <a:pt x="1184445" y="100025"/>
                  </a:lnTo>
                  <a:lnTo>
                    <a:pt x="1231568" y="122493"/>
                  </a:lnTo>
                  <a:lnTo>
                    <a:pt x="1278331" y="146055"/>
                  </a:lnTo>
                  <a:lnTo>
                    <a:pt x="1324472" y="170374"/>
                  </a:lnTo>
                  <a:lnTo>
                    <a:pt x="1374190" y="197600"/>
                  </a:lnTo>
                  <a:lnTo>
                    <a:pt x="1422493" y="224889"/>
                  </a:lnTo>
                  <a:lnTo>
                    <a:pt x="1469035" y="251795"/>
                  </a:lnTo>
                  <a:lnTo>
                    <a:pt x="1513468" y="277872"/>
                  </a:lnTo>
                  <a:lnTo>
                    <a:pt x="1555446" y="302674"/>
                  </a:lnTo>
                  <a:lnTo>
                    <a:pt x="1580275" y="317318"/>
                  </a:lnTo>
                  <a:lnTo>
                    <a:pt x="1626314" y="344151"/>
                  </a:lnTo>
                  <a:lnTo>
                    <a:pt x="1666956" y="366996"/>
                  </a:lnTo>
                  <a:lnTo>
                    <a:pt x="1685046" y="376649"/>
                  </a:lnTo>
                  <a:lnTo>
                    <a:pt x="1686921" y="3775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95067" y="3954292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4" h="23495">
                  <a:moveTo>
                    <a:pt x="0" y="23199"/>
                  </a:moveTo>
                  <a:lnTo>
                    <a:pt x="21024" y="0"/>
                  </a:lnTo>
                  <a:lnTo>
                    <a:pt x="16549" y="14474"/>
                  </a:lnTo>
                  <a:lnTo>
                    <a:pt x="31024" y="18949"/>
                  </a:lnTo>
                  <a:lnTo>
                    <a:pt x="0" y="231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95067" y="3954292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4" h="23495">
                  <a:moveTo>
                    <a:pt x="16549" y="14474"/>
                  </a:moveTo>
                  <a:lnTo>
                    <a:pt x="21024" y="0"/>
                  </a:lnTo>
                  <a:lnTo>
                    <a:pt x="0" y="23199"/>
                  </a:lnTo>
                  <a:lnTo>
                    <a:pt x="31024" y="18949"/>
                  </a:lnTo>
                  <a:lnTo>
                    <a:pt x="16549" y="144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84239" y="3938417"/>
              <a:ext cx="31750" cy="22860"/>
            </a:xfrm>
            <a:custGeom>
              <a:avLst/>
              <a:gdLst/>
              <a:ahLst/>
              <a:cxnLst/>
              <a:rect l="l" t="t" r="r" b="b"/>
              <a:pathLst>
                <a:path w="31750" h="22860">
                  <a:moveTo>
                    <a:pt x="31149" y="22474"/>
                  </a:moveTo>
                  <a:lnTo>
                    <a:pt x="0" y="19274"/>
                  </a:lnTo>
                  <a:lnTo>
                    <a:pt x="14299" y="14299"/>
                  </a:lnTo>
                  <a:lnTo>
                    <a:pt x="9324" y="0"/>
                  </a:lnTo>
                  <a:lnTo>
                    <a:pt x="31149" y="22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84239" y="3938417"/>
              <a:ext cx="31750" cy="22860"/>
            </a:xfrm>
            <a:custGeom>
              <a:avLst/>
              <a:gdLst/>
              <a:ahLst/>
              <a:cxnLst/>
              <a:rect l="l" t="t" r="r" b="b"/>
              <a:pathLst>
                <a:path w="31750" h="22860">
                  <a:moveTo>
                    <a:pt x="14299" y="14299"/>
                  </a:moveTo>
                  <a:lnTo>
                    <a:pt x="0" y="19274"/>
                  </a:lnTo>
                  <a:lnTo>
                    <a:pt x="31149" y="22474"/>
                  </a:lnTo>
                  <a:lnTo>
                    <a:pt x="9324" y="0"/>
                  </a:lnTo>
                  <a:lnTo>
                    <a:pt x="14299" y="142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5315" y="4126441"/>
              <a:ext cx="2592070" cy="0"/>
            </a:xfrm>
            <a:custGeom>
              <a:avLst/>
              <a:gdLst/>
              <a:ahLst/>
              <a:cxnLst/>
              <a:rect l="l" t="t" r="r" b="b"/>
              <a:pathLst>
                <a:path w="2592070">
                  <a:moveTo>
                    <a:pt x="0" y="0"/>
                  </a:moveTo>
                  <a:lnTo>
                    <a:pt x="259169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37137" y="4091066"/>
              <a:ext cx="0" cy="123825"/>
            </a:xfrm>
            <a:custGeom>
              <a:avLst/>
              <a:gdLst/>
              <a:ahLst/>
              <a:cxnLst/>
              <a:rect l="l" t="t" r="r" b="b"/>
              <a:pathLst>
                <a:path h="123825">
                  <a:moveTo>
                    <a:pt x="0" y="0"/>
                  </a:moveTo>
                  <a:lnTo>
                    <a:pt x="0" y="1234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31952" y="4334751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=0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76773" y="4314654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=1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67320" y="3299681"/>
            <a:ext cx="346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A=0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85962" y="4304681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=1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30783" y="4284583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=0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21339" y="3269601"/>
            <a:ext cx="346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A=1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98281" y="3263534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04774" y="3676004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0	</a:t>
            </a:r>
            <a:r>
              <a:rPr sz="1400" spc="-5" dirty="0">
                <a:latin typeface="Arial"/>
                <a:cs typeface="Arial"/>
              </a:rPr>
              <a:t>Y=1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99175" y="4010592"/>
            <a:ext cx="6537959" cy="80645"/>
            <a:chOff x="1099175" y="4010592"/>
            <a:chExt cx="6537959" cy="80645"/>
          </a:xfrm>
        </p:grpSpPr>
        <p:sp>
          <p:nvSpPr>
            <p:cNvPr id="23" name="object 23"/>
            <p:cNvSpPr/>
            <p:nvPr/>
          </p:nvSpPr>
          <p:spPr>
            <a:xfrm>
              <a:off x="2399220" y="4048691"/>
              <a:ext cx="952500" cy="0"/>
            </a:xfrm>
            <a:custGeom>
              <a:avLst/>
              <a:gdLst/>
              <a:ahLst/>
              <a:cxnLst/>
              <a:rect l="l" t="t" r="r" b="b"/>
              <a:pathLst>
                <a:path w="952500">
                  <a:moveTo>
                    <a:pt x="0" y="0"/>
                  </a:moveTo>
                  <a:lnTo>
                    <a:pt x="952198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60293" y="4048691"/>
              <a:ext cx="323215" cy="0"/>
            </a:xfrm>
            <a:custGeom>
              <a:avLst/>
              <a:gdLst/>
              <a:ahLst/>
              <a:cxnLst/>
              <a:rect l="l" t="t" r="r" b="b"/>
              <a:pathLst>
                <a:path w="323214">
                  <a:moveTo>
                    <a:pt x="0" y="0"/>
                  </a:moveTo>
                  <a:lnTo>
                    <a:pt x="322799" y="0"/>
                  </a:lnTo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45314" y="4052816"/>
              <a:ext cx="302260" cy="0"/>
            </a:xfrm>
            <a:custGeom>
              <a:avLst/>
              <a:gdLst/>
              <a:ahLst/>
              <a:cxnLst/>
              <a:rect l="l" t="t" r="r" b="b"/>
              <a:pathLst>
                <a:path w="302260">
                  <a:moveTo>
                    <a:pt x="0" y="0"/>
                  </a:moveTo>
                  <a:lnTo>
                    <a:pt x="302024" y="0"/>
                  </a:lnTo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85439" y="4050266"/>
              <a:ext cx="944244" cy="3175"/>
            </a:xfrm>
            <a:custGeom>
              <a:avLst/>
              <a:gdLst/>
              <a:ahLst/>
              <a:cxnLst/>
              <a:rect l="l" t="t" r="r" b="b"/>
              <a:pathLst>
                <a:path w="944245" h="3175">
                  <a:moveTo>
                    <a:pt x="0" y="0"/>
                  </a:moveTo>
                  <a:lnTo>
                    <a:pt x="943798" y="2699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53012" y="4052816"/>
              <a:ext cx="674370" cy="0"/>
            </a:xfrm>
            <a:custGeom>
              <a:avLst/>
              <a:gdLst/>
              <a:ahLst/>
              <a:cxnLst/>
              <a:rect l="l" t="t" r="r" b="b"/>
              <a:pathLst>
                <a:path w="674370">
                  <a:moveTo>
                    <a:pt x="0" y="0"/>
                  </a:moveTo>
                  <a:lnTo>
                    <a:pt x="674098" y="0"/>
                  </a:lnTo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99175" y="4052816"/>
              <a:ext cx="6537959" cy="635"/>
            </a:xfrm>
            <a:custGeom>
              <a:avLst/>
              <a:gdLst/>
              <a:ahLst/>
              <a:cxnLst/>
              <a:rect l="l" t="t" r="r" b="b"/>
              <a:pathLst>
                <a:path w="6537959" h="635">
                  <a:moveTo>
                    <a:pt x="5927935" y="0"/>
                  </a:moveTo>
                  <a:lnTo>
                    <a:pt x="6537834" y="0"/>
                  </a:lnTo>
                </a:path>
                <a:path w="6537959" h="635">
                  <a:moveTo>
                    <a:pt x="0" y="224"/>
                  </a:moveTo>
                  <a:lnTo>
                    <a:pt x="674098" y="224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73273" y="4053041"/>
              <a:ext cx="610235" cy="0"/>
            </a:xfrm>
            <a:custGeom>
              <a:avLst/>
              <a:gdLst/>
              <a:ahLst/>
              <a:cxnLst/>
              <a:rect l="l" t="t" r="r" b="b"/>
              <a:pathLst>
                <a:path w="610235">
                  <a:moveTo>
                    <a:pt x="0" y="0"/>
                  </a:moveTo>
                  <a:lnTo>
                    <a:pt x="609898" y="0"/>
                  </a:lnTo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250861" y="3680128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1	</a:t>
            </a:r>
            <a:r>
              <a:rPr sz="1400" spc="-5" dirty="0">
                <a:latin typeface="Arial"/>
                <a:cs typeface="Arial"/>
              </a:rPr>
              <a:t>Y=0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58565" y="3680128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1	</a:t>
            </a:r>
            <a:r>
              <a:rPr sz="1400" spc="-5" dirty="0">
                <a:latin typeface="Arial"/>
                <a:cs typeface="Arial"/>
              </a:rPr>
              <a:t>Y=0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04728" y="3680366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0	</a:t>
            </a:r>
            <a:r>
              <a:rPr sz="1400" spc="-5" dirty="0">
                <a:latin typeface="Arial"/>
                <a:cs typeface="Arial"/>
              </a:rPr>
              <a:t>Y=1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695581" y="3193556"/>
            <a:ext cx="3322320" cy="819150"/>
            <a:chOff x="2695581" y="3193556"/>
            <a:chExt cx="3322320" cy="819150"/>
          </a:xfrm>
        </p:grpSpPr>
        <p:sp>
          <p:nvSpPr>
            <p:cNvPr id="34" name="object 34"/>
            <p:cNvSpPr/>
            <p:nvPr/>
          </p:nvSpPr>
          <p:spPr>
            <a:xfrm>
              <a:off x="2716894" y="3198318"/>
              <a:ext cx="3279140" cy="800735"/>
            </a:xfrm>
            <a:custGeom>
              <a:avLst/>
              <a:gdLst/>
              <a:ahLst/>
              <a:cxnLst/>
              <a:rect l="l" t="t" r="r" b="b"/>
              <a:pathLst>
                <a:path w="3279140" h="800735">
                  <a:moveTo>
                    <a:pt x="0" y="800673"/>
                  </a:moveTo>
                  <a:lnTo>
                    <a:pt x="5474" y="797623"/>
                  </a:lnTo>
                  <a:lnTo>
                    <a:pt x="7899" y="796248"/>
                  </a:lnTo>
                  <a:lnTo>
                    <a:pt x="10374" y="794848"/>
                  </a:lnTo>
                  <a:lnTo>
                    <a:pt x="44378" y="774811"/>
                  </a:lnTo>
                  <a:lnTo>
                    <a:pt x="78646" y="753605"/>
                  </a:lnTo>
                  <a:lnTo>
                    <a:pt x="134911" y="717395"/>
                  </a:lnTo>
                  <a:lnTo>
                    <a:pt x="175459" y="690645"/>
                  </a:lnTo>
                  <a:lnTo>
                    <a:pt x="218271" y="662072"/>
                  </a:lnTo>
                  <a:lnTo>
                    <a:pt x="263199" y="631898"/>
                  </a:lnTo>
                  <a:lnTo>
                    <a:pt x="300578" y="606746"/>
                  </a:lnTo>
                  <a:lnTo>
                    <a:pt x="339151" y="580818"/>
                  </a:lnTo>
                  <a:lnTo>
                    <a:pt x="378844" y="554230"/>
                  </a:lnTo>
                  <a:lnTo>
                    <a:pt x="419583" y="527092"/>
                  </a:lnTo>
                  <a:lnTo>
                    <a:pt x="461295" y="499520"/>
                  </a:lnTo>
                  <a:lnTo>
                    <a:pt x="503907" y="471627"/>
                  </a:lnTo>
                  <a:lnTo>
                    <a:pt x="547344" y="443524"/>
                  </a:lnTo>
                  <a:lnTo>
                    <a:pt x="591534" y="415327"/>
                  </a:lnTo>
                  <a:lnTo>
                    <a:pt x="636401" y="387147"/>
                  </a:lnTo>
                  <a:lnTo>
                    <a:pt x="681873" y="359099"/>
                  </a:lnTo>
                  <a:lnTo>
                    <a:pt x="727877" y="331299"/>
                  </a:lnTo>
                  <a:lnTo>
                    <a:pt x="774339" y="303856"/>
                  </a:lnTo>
                  <a:lnTo>
                    <a:pt x="821187" y="276884"/>
                  </a:lnTo>
                  <a:lnTo>
                    <a:pt x="868347" y="250497"/>
                  </a:lnTo>
                  <a:lnTo>
                    <a:pt x="915745" y="224806"/>
                  </a:lnTo>
                  <a:lnTo>
                    <a:pt x="963309" y="199925"/>
                  </a:lnTo>
                  <a:lnTo>
                    <a:pt x="1010964" y="175967"/>
                  </a:lnTo>
                  <a:lnTo>
                    <a:pt x="1058638" y="153046"/>
                  </a:lnTo>
                  <a:lnTo>
                    <a:pt x="1106257" y="131274"/>
                  </a:lnTo>
                  <a:lnTo>
                    <a:pt x="1153747" y="110765"/>
                  </a:lnTo>
                  <a:lnTo>
                    <a:pt x="1201036" y="91631"/>
                  </a:lnTo>
                  <a:lnTo>
                    <a:pt x="1248049" y="73987"/>
                  </a:lnTo>
                  <a:lnTo>
                    <a:pt x="1294714" y="57944"/>
                  </a:lnTo>
                  <a:lnTo>
                    <a:pt x="1340957" y="43616"/>
                  </a:lnTo>
                  <a:lnTo>
                    <a:pt x="1386705" y="31116"/>
                  </a:lnTo>
                  <a:lnTo>
                    <a:pt x="1431884" y="20558"/>
                  </a:lnTo>
                  <a:lnTo>
                    <a:pt x="1476421" y="12054"/>
                  </a:lnTo>
                  <a:lnTo>
                    <a:pt x="1520243" y="5717"/>
                  </a:lnTo>
                  <a:lnTo>
                    <a:pt x="1563276" y="1662"/>
                  </a:lnTo>
                  <a:lnTo>
                    <a:pt x="1605446" y="0"/>
                  </a:lnTo>
                  <a:lnTo>
                    <a:pt x="1647722" y="800"/>
                  </a:lnTo>
                  <a:lnTo>
                    <a:pt x="1691065" y="3975"/>
                  </a:lnTo>
                  <a:lnTo>
                    <a:pt x="1735391" y="9413"/>
                  </a:lnTo>
                  <a:lnTo>
                    <a:pt x="1780618" y="17002"/>
                  </a:lnTo>
                  <a:lnTo>
                    <a:pt x="1826663" y="26630"/>
                  </a:lnTo>
                  <a:lnTo>
                    <a:pt x="1873442" y="38187"/>
                  </a:lnTo>
                  <a:lnTo>
                    <a:pt x="1920873" y="51560"/>
                  </a:lnTo>
                  <a:lnTo>
                    <a:pt x="1968873" y="66639"/>
                  </a:lnTo>
                  <a:lnTo>
                    <a:pt x="2017358" y="83311"/>
                  </a:lnTo>
                  <a:lnTo>
                    <a:pt x="2066245" y="101465"/>
                  </a:lnTo>
                  <a:lnTo>
                    <a:pt x="2115452" y="120989"/>
                  </a:lnTo>
                  <a:lnTo>
                    <a:pt x="2164896" y="141773"/>
                  </a:lnTo>
                  <a:lnTo>
                    <a:pt x="2214493" y="163703"/>
                  </a:lnTo>
                  <a:lnTo>
                    <a:pt x="2264160" y="186670"/>
                  </a:lnTo>
                  <a:lnTo>
                    <a:pt x="2313815" y="210560"/>
                  </a:lnTo>
                  <a:lnTo>
                    <a:pt x="2363374" y="235264"/>
                  </a:lnTo>
                  <a:lnTo>
                    <a:pt x="2412755" y="260668"/>
                  </a:lnTo>
                  <a:lnTo>
                    <a:pt x="2461874" y="286663"/>
                  </a:lnTo>
                  <a:lnTo>
                    <a:pt x="2510648" y="313135"/>
                  </a:lnTo>
                  <a:lnTo>
                    <a:pt x="2558994" y="339974"/>
                  </a:lnTo>
                  <a:lnTo>
                    <a:pt x="2606830" y="367074"/>
                  </a:lnTo>
                  <a:lnTo>
                    <a:pt x="2654073" y="394317"/>
                  </a:lnTo>
                  <a:lnTo>
                    <a:pt x="2700640" y="421590"/>
                  </a:lnTo>
                  <a:lnTo>
                    <a:pt x="2746448" y="448783"/>
                  </a:lnTo>
                  <a:lnTo>
                    <a:pt x="2791413" y="475783"/>
                  </a:lnTo>
                  <a:lnTo>
                    <a:pt x="2835452" y="502479"/>
                  </a:lnTo>
                  <a:lnTo>
                    <a:pt x="2878483" y="528760"/>
                  </a:lnTo>
                  <a:lnTo>
                    <a:pt x="2920422" y="554515"/>
                  </a:lnTo>
                  <a:lnTo>
                    <a:pt x="2961187" y="579631"/>
                  </a:lnTo>
                  <a:lnTo>
                    <a:pt x="3000693" y="603998"/>
                  </a:lnTo>
                  <a:lnTo>
                    <a:pt x="3048179" y="633235"/>
                  </a:lnTo>
                  <a:lnTo>
                    <a:pt x="3093406" y="660911"/>
                  </a:lnTo>
                  <a:lnTo>
                    <a:pt x="3136213" y="686805"/>
                  </a:lnTo>
                  <a:lnTo>
                    <a:pt x="3176443" y="710698"/>
                  </a:lnTo>
                  <a:lnTo>
                    <a:pt x="3213912" y="732392"/>
                  </a:lnTo>
                  <a:lnTo>
                    <a:pt x="3248493" y="751648"/>
                  </a:lnTo>
                  <a:lnTo>
                    <a:pt x="3264643" y="760273"/>
                  </a:lnTo>
                  <a:lnTo>
                    <a:pt x="3267268" y="761673"/>
                  </a:lnTo>
                  <a:lnTo>
                    <a:pt x="3269868" y="763023"/>
                  </a:lnTo>
                  <a:lnTo>
                    <a:pt x="3272418" y="764348"/>
                  </a:lnTo>
                  <a:lnTo>
                    <a:pt x="3278918" y="767673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00344" y="3984516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4" h="23495">
                  <a:moveTo>
                    <a:pt x="0" y="23249"/>
                  </a:moveTo>
                  <a:lnTo>
                    <a:pt x="20999" y="0"/>
                  </a:lnTo>
                  <a:lnTo>
                    <a:pt x="16549" y="14474"/>
                  </a:lnTo>
                  <a:lnTo>
                    <a:pt x="31024" y="18924"/>
                  </a:lnTo>
                  <a:lnTo>
                    <a:pt x="0" y="232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700344" y="3984516"/>
              <a:ext cx="31115" cy="23495"/>
            </a:xfrm>
            <a:custGeom>
              <a:avLst/>
              <a:gdLst/>
              <a:ahLst/>
              <a:cxnLst/>
              <a:rect l="l" t="t" r="r" b="b"/>
              <a:pathLst>
                <a:path w="31114" h="23495">
                  <a:moveTo>
                    <a:pt x="16549" y="14474"/>
                  </a:moveTo>
                  <a:lnTo>
                    <a:pt x="20999" y="0"/>
                  </a:lnTo>
                  <a:lnTo>
                    <a:pt x="0" y="23249"/>
                  </a:lnTo>
                  <a:lnTo>
                    <a:pt x="31024" y="18924"/>
                  </a:lnTo>
                  <a:lnTo>
                    <a:pt x="16549" y="144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81487" y="3951692"/>
              <a:ext cx="31750" cy="22860"/>
            </a:xfrm>
            <a:custGeom>
              <a:avLst/>
              <a:gdLst/>
              <a:ahLst/>
              <a:cxnLst/>
              <a:rect l="l" t="t" r="r" b="b"/>
              <a:pathLst>
                <a:path w="31750" h="22860">
                  <a:moveTo>
                    <a:pt x="31149" y="22499"/>
                  </a:moveTo>
                  <a:lnTo>
                    <a:pt x="0" y="19249"/>
                  </a:lnTo>
                  <a:lnTo>
                    <a:pt x="14324" y="14299"/>
                  </a:lnTo>
                  <a:lnTo>
                    <a:pt x="9374" y="0"/>
                  </a:lnTo>
                  <a:lnTo>
                    <a:pt x="31149" y="224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81487" y="3951692"/>
              <a:ext cx="31750" cy="22860"/>
            </a:xfrm>
            <a:custGeom>
              <a:avLst/>
              <a:gdLst/>
              <a:ahLst/>
              <a:cxnLst/>
              <a:rect l="l" t="t" r="r" b="b"/>
              <a:pathLst>
                <a:path w="31750" h="22860">
                  <a:moveTo>
                    <a:pt x="14324" y="14299"/>
                  </a:moveTo>
                  <a:lnTo>
                    <a:pt x="0" y="19249"/>
                  </a:lnTo>
                  <a:lnTo>
                    <a:pt x="31149" y="22499"/>
                  </a:lnTo>
                  <a:lnTo>
                    <a:pt x="9374" y="0"/>
                  </a:lnTo>
                  <a:lnTo>
                    <a:pt x="14324" y="142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2136612" y="2031067"/>
            <a:ext cx="4992647" cy="40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Rectangle 41"/>
          <p:cNvSpPr/>
          <p:nvPr/>
        </p:nvSpPr>
        <p:spPr>
          <a:xfrm>
            <a:off x="6705600" y="4629150"/>
            <a:ext cx="1744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heavy" spc="5" dirty="0" err="1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Hardt</a:t>
            </a:r>
            <a:r>
              <a:rPr lang="en-IN" u="heavy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 </a:t>
            </a:r>
            <a:r>
              <a:rPr lang="en-IN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et al,</a:t>
            </a:r>
            <a:r>
              <a:rPr lang="en-IN" u="heavy" spc="-5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 </a:t>
            </a:r>
            <a:r>
              <a:rPr lang="en-IN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2016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185208"/>
            <a:ext cx="69913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Equality </a:t>
            </a:r>
            <a:r>
              <a:rPr sz="2800" spc="-5" dirty="0"/>
              <a:t>of </a:t>
            </a:r>
            <a:r>
              <a:rPr sz="2800" spc="-5" dirty="0" smtClean="0"/>
              <a:t>Opportunity</a:t>
            </a:r>
            <a:endParaRPr sz="2800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Equal Probabilities for Qualified People Across Protected</a:t>
            </a:r>
            <a:r>
              <a:rPr lang="en-US" sz="1800" spc="-19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Groups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pSp>
        <p:nvGrpSpPr>
          <p:cNvPr id="4" name="object 4"/>
          <p:cNvGrpSpPr/>
          <p:nvPr/>
        </p:nvGrpSpPr>
        <p:grpSpPr>
          <a:xfrm>
            <a:off x="1086535" y="3570355"/>
            <a:ext cx="6555740" cy="679450"/>
            <a:chOff x="1086535" y="3570355"/>
            <a:chExt cx="6555740" cy="679450"/>
          </a:xfrm>
        </p:grpSpPr>
        <p:sp>
          <p:nvSpPr>
            <p:cNvPr id="5" name="object 5"/>
            <p:cNvSpPr/>
            <p:nvPr/>
          </p:nvSpPr>
          <p:spPr>
            <a:xfrm>
              <a:off x="1091297" y="4156516"/>
              <a:ext cx="2592070" cy="0"/>
            </a:xfrm>
            <a:custGeom>
              <a:avLst/>
              <a:gdLst/>
              <a:ahLst/>
              <a:cxnLst/>
              <a:rect l="l" t="t" r="r" b="b"/>
              <a:pathLst>
                <a:path w="2592070">
                  <a:moveTo>
                    <a:pt x="0" y="0"/>
                  </a:moveTo>
                  <a:lnTo>
                    <a:pt x="2591694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83127" y="4068241"/>
              <a:ext cx="0" cy="176530"/>
            </a:xfrm>
            <a:custGeom>
              <a:avLst/>
              <a:gdLst/>
              <a:ahLst/>
              <a:cxnLst/>
              <a:rect l="l" t="t" r="r" b="b"/>
              <a:pathLst>
                <a:path h="176529">
                  <a:moveTo>
                    <a:pt x="0" y="0"/>
                  </a:moveTo>
                  <a:lnTo>
                    <a:pt x="0" y="22899"/>
                  </a:lnTo>
                </a:path>
                <a:path h="176529">
                  <a:moveTo>
                    <a:pt x="0" y="22899"/>
                  </a:moveTo>
                  <a:lnTo>
                    <a:pt x="0" y="1763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92043" y="3575117"/>
              <a:ext cx="2034539" cy="396240"/>
            </a:xfrm>
            <a:custGeom>
              <a:avLst/>
              <a:gdLst/>
              <a:ahLst/>
              <a:cxnLst/>
              <a:rect l="l" t="t" r="r" b="b"/>
              <a:pathLst>
                <a:path w="2034539" h="396239">
                  <a:moveTo>
                    <a:pt x="0" y="395849"/>
                  </a:moveTo>
                  <a:lnTo>
                    <a:pt x="37530" y="377626"/>
                  </a:lnTo>
                  <a:lnTo>
                    <a:pt x="72842" y="359483"/>
                  </a:lnTo>
                  <a:lnTo>
                    <a:pt x="125171" y="331771"/>
                  </a:lnTo>
                  <a:lnTo>
                    <a:pt x="192891" y="295415"/>
                  </a:lnTo>
                  <a:lnTo>
                    <a:pt x="234399" y="273214"/>
                  </a:lnTo>
                  <a:lnTo>
                    <a:pt x="277686" y="250305"/>
                  </a:lnTo>
                  <a:lnTo>
                    <a:pt x="322541" y="226951"/>
                  </a:lnTo>
                  <a:lnTo>
                    <a:pt x="368749" y="203412"/>
                  </a:lnTo>
                  <a:lnTo>
                    <a:pt x="416099" y="179949"/>
                  </a:lnTo>
                  <a:lnTo>
                    <a:pt x="464383" y="156826"/>
                  </a:lnTo>
                  <a:lnTo>
                    <a:pt x="513381" y="134305"/>
                  </a:lnTo>
                  <a:lnTo>
                    <a:pt x="562880" y="112650"/>
                  </a:lnTo>
                  <a:lnTo>
                    <a:pt x="612666" y="92123"/>
                  </a:lnTo>
                  <a:lnTo>
                    <a:pt x="662526" y="72987"/>
                  </a:lnTo>
                  <a:lnTo>
                    <a:pt x="712248" y="55503"/>
                  </a:lnTo>
                  <a:lnTo>
                    <a:pt x="761618" y="39934"/>
                  </a:lnTo>
                  <a:lnTo>
                    <a:pt x="810422" y="26542"/>
                  </a:lnTo>
                  <a:lnTo>
                    <a:pt x="858448" y="15590"/>
                  </a:lnTo>
                  <a:lnTo>
                    <a:pt x="905482" y="7341"/>
                  </a:lnTo>
                  <a:lnTo>
                    <a:pt x="951311" y="2057"/>
                  </a:lnTo>
                  <a:lnTo>
                    <a:pt x="995722" y="0"/>
                  </a:lnTo>
                  <a:lnTo>
                    <a:pt x="1040316" y="1331"/>
                  </a:lnTo>
                  <a:lnTo>
                    <a:pt x="1086673" y="5865"/>
                  </a:lnTo>
                  <a:lnTo>
                    <a:pt x="1134553" y="13342"/>
                  </a:lnTo>
                  <a:lnTo>
                    <a:pt x="1183715" y="23504"/>
                  </a:lnTo>
                  <a:lnTo>
                    <a:pt x="1233916" y="36092"/>
                  </a:lnTo>
                  <a:lnTo>
                    <a:pt x="1284916" y="50846"/>
                  </a:lnTo>
                  <a:lnTo>
                    <a:pt x="1336473" y="67509"/>
                  </a:lnTo>
                  <a:lnTo>
                    <a:pt x="1388346" y="85820"/>
                  </a:lnTo>
                  <a:lnTo>
                    <a:pt x="1440293" y="105521"/>
                  </a:lnTo>
                  <a:lnTo>
                    <a:pt x="1492075" y="126353"/>
                  </a:lnTo>
                  <a:lnTo>
                    <a:pt x="1543448" y="148057"/>
                  </a:lnTo>
                  <a:lnTo>
                    <a:pt x="1594171" y="170374"/>
                  </a:lnTo>
                  <a:lnTo>
                    <a:pt x="1644000" y="193046"/>
                  </a:lnTo>
                  <a:lnTo>
                    <a:pt x="1692699" y="215813"/>
                  </a:lnTo>
                  <a:lnTo>
                    <a:pt x="1740027" y="238418"/>
                  </a:lnTo>
                  <a:lnTo>
                    <a:pt x="1785743" y="260602"/>
                  </a:lnTo>
                  <a:lnTo>
                    <a:pt x="1829605" y="282107"/>
                  </a:lnTo>
                  <a:lnTo>
                    <a:pt x="1871371" y="302674"/>
                  </a:lnTo>
                  <a:lnTo>
                    <a:pt x="1901166" y="317318"/>
                  </a:lnTo>
                  <a:lnTo>
                    <a:pt x="1956406" y="344151"/>
                  </a:lnTo>
                  <a:lnTo>
                    <a:pt x="1993634" y="361704"/>
                  </a:lnTo>
                  <a:lnTo>
                    <a:pt x="2026870" y="376649"/>
                  </a:lnTo>
                  <a:lnTo>
                    <a:pt x="2034095" y="379724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74893" y="3956867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0" y="21574"/>
                  </a:moveTo>
                  <a:lnTo>
                    <a:pt x="22699" y="0"/>
                  </a:lnTo>
                  <a:lnTo>
                    <a:pt x="17149" y="14099"/>
                  </a:lnTo>
                  <a:lnTo>
                    <a:pt x="31249" y="19624"/>
                  </a:lnTo>
                  <a:lnTo>
                    <a:pt x="0" y="215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74893" y="3956867"/>
              <a:ext cx="31750" cy="21590"/>
            </a:xfrm>
            <a:custGeom>
              <a:avLst/>
              <a:gdLst/>
              <a:ahLst/>
              <a:cxnLst/>
              <a:rect l="l" t="t" r="r" b="b"/>
              <a:pathLst>
                <a:path w="31750" h="21589">
                  <a:moveTo>
                    <a:pt x="17149" y="14099"/>
                  </a:moveTo>
                  <a:lnTo>
                    <a:pt x="22699" y="0"/>
                  </a:lnTo>
                  <a:lnTo>
                    <a:pt x="0" y="21574"/>
                  </a:lnTo>
                  <a:lnTo>
                    <a:pt x="31249" y="19624"/>
                  </a:lnTo>
                  <a:lnTo>
                    <a:pt x="17149" y="140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12214" y="3940917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4">
                  <a:moveTo>
                    <a:pt x="31299" y="20874"/>
                  </a:moveTo>
                  <a:lnTo>
                    <a:pt x="0" y="19899"/>
                  </a:lnTo>
                  <a:lnTo>
                    <a:pt x="13924" y="13924"/>
                  </a:lnTo>
                  <a:lnTo>
                    <a:pt x="7949" y="0"/>
                  </a:lnTo>
                  <a:lnTo>
                    <a:pt x="31299" y="208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12214" y="3940917"/>
              <a:ext cx="31750" cy="20955"/>
            </a:xfrm>
            <a:custGeom>
              <a:avLst/>
              <a:gdLst/>
              <a:ahLst/>
              <a:cxnLst/>
              <a:rect l="l" t="t" r="r" b="b"/>
              <a:pathLst>
                <a:path w="31750" h="20954">
                  <a:moveTo>
                    <a:pt x="13924" y="13924"/>
                  </a:moveTo>
                  <a:lnTo>
                    <a:pt x="0" y="19899"/>
                  </a:lnTo>
                  <a:lnTo>
                    <a:pt x="31299" y="20874"/>
                  </a:lnTo>
                  <a:lnTo>
                    <a:pt x="7949" y="0"/>
                  </a:lnTo>
                  <a:lnTo>
                    <a:pt x="13924" y="139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5315" y="4038166"/>
              <a:ext cx="2592070" cy="176530"/>
            </a:xfrm>
            <a:custGeom>
              <a:avLst/>
              <a:gdLst/>
              <a:ahLst/>
              <a:cxnLst/>
              <a:rect l="l" t="t" r="r" b="b"/>
              <a:pathLst>
                <a:path w="2592070" h="176529">
                  <a:moveTo>
                    <a:pt x="0" y="88274"/>
                  </a:moveTo>
                  <a:lnTo>
                    <a:pt x="2591694" y="88274"/>
                  </a:lnTo>
                </a:path>
                <a:path w="2592070" h="176529">
                  <a:moveTo>
                    <a:pt x="1291822" y="0"/>
                  </a:moveTo>
                  <a:lnTo>
                    <a:pt x="1291822" y="1763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31952" y="4334751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=0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6773" y="4314654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=1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A=0)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67320" y="3299681"/>
            <a:ext cx="346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A=0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85962" y="4304681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=1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30783" y="4284583"/>
            <a:ext cx="1085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P(Ŷ =0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A=1)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21339" y="3269601"/>
            <a:ext cx="3467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A=1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8281" y="3339734"/>
            <a:ext cx="509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match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04774" y="3676004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0	</a:t>
            </a:r>
            <a:r>
              <a:rPr sz="1400" spc="-5" dirty="0">
                <a:latin typeface="Arial"/>
                <a:cs typeface="Arial"/>
              </a:rPr>
              <a:t>Y=1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99175" y="4010592"/>
            <a:ext cx="6537959" cy="80645"/>
            <a:chOff x="1099175" y="4010592"/>
            <a:chExt cx="6537959" cy="80645"/>
          </a:xfrm>
        </p:grpSpPr>
        <p:sp>
          <p:nvSpPr>
            <p:cNvPr id="22" name="object 22"/>
            <p:cNvSpPr/>
            <p:nvPr/>
          </p:nvSpPr>
          <p:spPr>
            <a:xfrm>
              <a:off x="2399220" y="4048691"/>
              <a:ext cx="674370" cy="0"/>
            </a:xfrm>
            <a:custGeom>
              <a:avLst/>
              <a:gdLst/>
              <a:ahLst/>
              <a:cxnLst/>
              <a:rect l="l" t="t" r="r" b="b"/>
              <a:pathLst>
                <a:path w="674369">
                  <a:moveTo>
                    <a:pt x="0" y="0"/>
                  </a:moveTo>
                  <a:lnTo>
                    <a:pt x="674098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73318" y="4048691"/>
              <a:ext cx="2646680" cy="4445"/>
            </a:xfrm>
            <a:custGeom>
              <a:avLst/>
              <a:gdLst/>
              <a:ahLst/>
              <a:cxnLst/>
              <a:rect l="l" t="t" r="r" b="b"/>
              <a:pathLst>
                <a:path w="2646679" h="4445">
                  <a:moveTo>
                    <a:pt x="0" y="0"/>
                  </a:moveTo>
                  <a:lnTo>
                    <a:pt x="609898" y="0"/>
                  </a:lnTo>
                </a:path>
                <a:path w="2646679" h="4445">
                  <a:moveTo>
                    <a:pt x="1971996" y="4124"/>
                  </a:moveTo>
                  <a:lnTo>
                    <a:pt x="2646094" y="4124"/>
                  </a:lnTo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19413" y="4052816"/>
              <a:ext cx="610235" cy="0"/>
            </a:xfrm>
            <a:custGeom>
              <a:avLst/>
              <a:gdLst/>
              <a:ahLst/>
              <a:cxnLst/>
              <a:rect l="l" t="t" r="r" b="b"/>
              <a:pathLst>
                <a:path w="610235">
                  <a:moveTo>
                    <a:pt x="0" y="0"/>
                  </a:moveTo>
                  <a:lnTo>
                    <a:pt x="609898" y="0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53012" y="4052816"/>
              <a:ext cx="674370" cy="0"/>
            </a:xfrm>
            <a:custGeom>
              <a:avLst/>
              <a:gdLst/>
              <a:ahLst/>
              <a:cxnLst/>
              <a:rect l="l" t="t" r="r" b="b"/>
              <a:pathLst>
                <a:path w="674370">
                  <a:moveTo>
                    <a:pt x="0" y="0"/>
                  </a:moveTo>
                  <a:lnTo>
                    <a:pt x="674098" y="0"/>
                  </a:lnTo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99175" y="4052816"/>
              <a:ext cx="6537959" cy="635"/>
            </a:xfrm>
            <a:custGeom>
              <a:avLst/>
              <a:gdLst/>
              <a:ahLst/>
              <a:cxnLst/>
              <a:rect l="l" t="t" r="r" b="b"/>
              <a:pathLst>
                <a:path w="6537959" h="635">
                  <a:moveTo>
                    <a:pt x="5927935" y="0"/>
                  </a:moveTo>
                  <a:lnTo>
                    <a:pt x="6537834" y="0"/>
                  </a:lnTo>
                </a:path>
                <a:path w="6537959" h="635">
                  <a:moveTo>
                    <a:pt x="0" y="224"/>
                  </a:moveTo>
                  <a:lnTo>
                    <a:pt x="674098" y="224"/>
                  </a:lnTo>
                </a:path>
              </a:pathLst>
            </a:custGeom>
            <a:ln w="761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73273" y="4053041"/>
              <a:ext cx="610235" cy="0"/>
            </a:xfrm>
            <a:custGeom>
              <a:avLst/>
              <a:gdLst/>
              <a:ahLst/>
              <a:cxnLst/>
              <a:rect l="l" t="t" r="r" b="b"/>
              <a:pathLst>
                <a:path w="610235">
                  <a:moveTo>
                    <a:pt x="0" y="0"/>
                  </a:moveTo>
                  <a:lnTo>
                    <a:pt x="609898" y="0"/>
                  </a:lnTo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50861" y="3680128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1	</a:t>
            </a:r>
            <a:r>
              <a:rPr sz="1400" spc="-5" dirty="0">
                <a:latin typeface="Arial"/>
                <a:cs typeface="Arial"/>
              </a:rPr>
              <a:t>Y=0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58565" y="3680128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1	</a:t>
            </a:r>
            <a:r>
              <a:rPr sz="1400" spc="-5" dirty="0">
                <a:latin typeface="Arial"/>
                <a:cs typeface="Arial"/>
              </a:rPr>
              <a:t>Y=0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04728" y="3680366"/>
            <a:ext cx="860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400" spc="-5" dirty="0">
                <a:latin typeface="Arial"/>
                <a:cs typeface="Arial"/>
              </a:rPr>
              <a:t>Y=</a:t>
            </a:r>
            <a:r>
              <a:rPr sz="1400" dirty="0">
                <a:latin typeface="Arial"/>
                <a:cs typeface="Arial"/>
              </a:rPr>
              <a:t>0	</a:t>
            </a:r>
            <a:r>
              <a:rPr sz="1400" spc="-5" dirty="0">
                <a:latin typeface="Arial"/>
                <a:cs typeface="Arial"/>
              </a:rPr>
              <a:t>Y=1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84664" y="1957815"/>
            <a:ext cx="6027581" cy="401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Rectangle 33"/>
          <p:cNvSpPr/>
          <p:nvPr/>
        </p:nvSpPr>
        <p:spPr>
          <a:xfrm>
            <a:off x="6705600" y="4629150"/>
            <a:ext cx="1744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heavy" spc="5" dirty="0" err="1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Hardt</a:t>
            </a:r>
            <a:r>
              <a:rPr lang="en-IN" u="heavy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 </a:t>
            </a:r>
            <a:r>
              <a:rPr lang="en-IN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et al,</a:t>
            </a:r>
            <a:r>
              <a:rPr lang="en-IN" u="heavy" spc="-5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 </a:t>
            </a:r>
            <a:r>
              <a:rPr lang="en-IN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2016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Practice</a:t>
            </a:r>
            <a:r>
              <a:rPr sz="2800" spc="-85" dirty="0"/>
              <a:t> </a:t>
            </a:r>
            <a:r>
              <a:rPr sz="2800" spc="-5" dirty="0"/>
              <a:t>Question</a:t>
            </a:r>
            <a:endParaRPr sz="2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7620000" cy="294085"/>
          </a:xfrm>
        </p:spPr>
        <p:txBody>
          <a:bodyPr/>
          <a:lstStyle/>
          <a:p>
            <a:pPr marL="171450" lvl="1">
              <a:spcBef>
                <a:spcPts val="750"/>
              </a:spcBef>
            </a:pPr>
            <a:r>
              <a:rPr lang="en-US" sz="1400" dirty="0">
                <a:latin typeface="Arial"/>
                <a:cs typeface="Arial"/>
              </a:rPr>
              <a:t>A = </a:t>
            </a:r>
            <a:r>
              <a:rPr lang="en-US" sz="1400" spc="-5" dirty="0">
                <a:latin typeface="Arial"/>
                <a:cs typeface="Arial"/>
              </a:rPr>
              <a:t>{race}, </a:t>
            </a:r>
            <a:r>
              <a:rPr lang="en-US" sz="1400" dirty="0">
                <a:latin typeface="Arial"/>
                <a:cs typeface="Arial"/>
              </a:rPr>
              <a:t>Y = </a:t>
            </a:r>
            <a:r>
              <a:rPr lang="en-US" sz="1400" spc="-5" dirty="0">
                <a:latin typeface="Arial"/>
                <a:cs typeface="Arial"/>
              </a:rPr>
              <a:t>{Hiring</a:t>
            </a:r>
            <a:r>
              <a:rPr lang="en-US" sz="1400" spc="-160" dirty="0">
                <a:latin typeface="Arial"/>
                <a:cs typeface="Arial"/>
              </a:rPr>
              <a:t> </a:t>
            </a:r>
            <a:r>
              <a:rPr lang="en-US" sz="1400" spc="-5" dirty="0">
                <a:latin typeface="Arial"/>
                <a:cs typeface="Arial"/>
              </a:rPr>
              <a:t>Decision</a:t>
            </a:r>
            <a:r>
              <a:rPr lang="en-US" sz="1400" spc="-5" dirty="0" smtClean="0">
                <a:latin typeface="Arial"/>
                <a:cs typeface="Arial"/>
              </a:rPr>
              <a:t>}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sz="1600" spc="-5" dirty="0">
                <a:solidFill>
                  <a:srgbClr val="595959"/>
                </a:solidFill>
                <a:latin typeface="Arial"/>
                <a:cs typeface="Arial"/>
              </a:rPr>
              <a:t>Find out the Fairness Criteria that Ŷ1, and Ŷ2</a:t>
            </a:r>
            <a:r>
              <a:rPr lang="en-US" sz="16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600" spc="-5" dirty="0" smtClean="0">
                <a:solidFill>
                  <a:srgbClr val="595959"/>
                </a:solidFill>
                <a:latin typeface="Arial"/>
                <a:cs typeface="Arial"/>
              </a:rPr>
              <a:t>Satisfy</a:t>
            </a:r>
            <a:endParaRPr lang="en-IN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001441"/>
              </p:ext>
            </p:extLst>
          </p:nvPr>
        </p:nvGraphicFramePr>
        <p:xfrm>
          <a:off x="1295400" y="1657350"/>
          <a:ext cx="6716394" cy="31029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9485"/>
                <a:gridCol w="1016635"/>
                <a:gridCol w="902334"/>
                <a:gridCol w="959485"/>
                <a:gridCol w="959485"/>
                <a:gridCol w="959485"/>
                <a:gridCol w="959485"/>
              </a:tblGrid>
              <a:tr h="725773">
                <a:tc>
                  <a:txBody>
                    <a:bodyPr/>
                    <a:lstStyle/>
                    <a:p>
                      <a:pPr marL="191770" marR="146050" indent="-38735">
                        <a:lnSpc>
                          <a:spcPts val="1420"/>
                        </a:lnSpc>
                        <a:spcBef>
                          <a:spcPts val="6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Skill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0040" marR="167005" indent="-146050">
                        <a:lnSpc>
                          <a:spcPts val="1420"/>
                        </a:lnSpc>
                        <a:spcBef>
                          <a:spcPts val="690"/>
                        </a:spcBef>
                      </a:pPr>
                      <a:r>
                        <a:rPr sz="1200" spc="-3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of  Exp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6370" marR="158750" indent="46355" algn="just">
                        <a:lnSpc>
                          <a:spcPts val="1420"/>
                        </a:lnSpc>
                        <a:spcBef>
                          <a:spcPts val="6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Mexican  Markets?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 marR="109855" indent="163195">
                        <a:lnSpc>
                          <a:spcPts val="1420"/>
                        </a:lnSpc>
                        <a:spcBef>
                          <a:spcPts val="6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12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400685" marR="168275" indent="-226060">
                        <a:lnSpc>
                          <a:spcPts val="1420"/>
                        </a:lnSpc>
                        <a:spcBef>
                          <a:spcPts val="6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1200" baseline="-31250" dirty="0">
                          <a:latin typeface="Arial"/>
                          <a:cs typeface="Arial"/>
                        </a:rPr>
                        <a:t>1</a:t>
                      </a:r>
                      <a:endParaRPr sz="1200" baseline="-3125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685" marR="168275" indent="-226060">
                        <a:lnSpc>
                          <a:spcPts val="1420"/>
                        </a:lnSpc>
                        <a:spcBef>
                          <a:spcPts val="6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1200" baseline="-31250" dirty="0">
                          <a:latin typeface="Arial"/>
                          <a:cs typeface="Arial"/>
                        </a:rPr>
                        <a:t>2</a:t>
                      </a:r>
                      <a:endParaRPr sz="1200" baseline="-3125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Hispanic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Javascript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yes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43053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Hispanic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C++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306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yes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yes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43053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Hispanic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Python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735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yes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43053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White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Java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735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yes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43053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White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C++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735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yes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43053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3961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White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C++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735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43053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Demographic </a:t>
            </a:r>
            <a:r>
              <a:rPr sz="2800" spc="-10" dirty="0"/>
              <a:t>Parity </a:t>
            </a:r>
            <a:r>
              <a:rPr sz="2800" spc="-5" dirty="0"/>
              <a:t>for </a:t>
            </a:r>
            <a:r>
              <a:rPr sz="2800" spc="-10" dirty="0"/>
              <a:t>Predictor</a:t>
            </a:r>
            <a:r>
              <a:rPr sz="2800" spc="-85" dirty="0"/>
              <a:t> </a:t>
            </a:r>
            <a:r>
              <a:rPr sz="2800" spc="-5" dirty="0"/>
              <a:t>Ŷ1</a:t>
            </a:r>
            <a:endParaRPr sz="2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7620000" cy="2046685"/>
          </a:xfrm>
        </p:spPr>
        <p:txBody>
          <a:bodyPr>
            <a:normAutofit/>
          </a:bodyPr>
          <a:lstStyle/>
          <a:p>
            <a:pPr marL="356235" indent="-344170">
              <a:lnSpc>
                <a:spcPct val="100000"/>
              </a:lnSpc>
              <a:spcBef>
                <a:spcPts val="400"/>
              </a:spcBef>
              <a:tabLst>
                <a:tab pos="356235" algn="l"/>
                <a:tab pos="356870" algn="l"/>
              </a:tabLst>
            </a:pPr>
            <a:r>
              <a:rPr lang="pt-BR" sz="1800" spc="-5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P(Ŷ1 </a:t>
            </a:r>
            <a:r>
              <a:rPr lang="pt-BR" sz="18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 | R = </a:t>
            </a:r>
            <a:r>
              <a:rPr lang="pt-BR" sz="1800" spc="-5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H) </a:t>
            </a:r>
            <a:r>
              <a:rPr lang="pt-BR" sz="18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pt-BR" sz="1800" spc="14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1800" spc="140" dirty="0" smtClean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2/3</a:t>
            </a:r>
          </a:p>
          <a:p>
            <a:pPr marL="356235" indent="-344170">
              <a:lnSpc>
                <a:spcPct val="100000"/>
              </a:lnSpc>
              <a:spcBef>
                <a:spcPts val="400"/>
              </a:spcBef>
              <a:tabLst>
                <a:tab pos="356235" algn="l"/>
                <a:tab pos="356870" algn="l"/>
              </a:tabLst>
            </a:pPr>
            <a:r>
              <a:rPr lang="pt-BR" sz="1800" spc="-5" dirty="0" smtClean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P(Ŷ1 </a:t>
            </a:r>
            <a:r>
              <a:rPr lang="pt-BR" sz="18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 | R = </a:t>
            </a:r>
            <a:r>
              <a:rPr lang="pt-BR" sz="1800" spc="-5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W)</a:t>
            </a:r>
            <a:r>
              <a:rPr lang="pt-BR" sz="1800" spc="-8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1800" dirty="0" smtClean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endParaRPr lang="pt-BR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Demographic </a:t>
            </a:r>
            <a:r>
              <a:rPr sz="2800" spc="-10" dirty="0"/>
              <a:t>Parity </a:t>
            </a:r>
            <a:r>
              <a:rPr sz="2800" spc="-5" dirty="0"/>
              <a:t>for </a:t>
            </a:r>
            <a:r>
              <a:rPr sz="2800" spc="-10" dirty="0"/>
              <a:t>Predictor</a:t>
            </a:r>
            <a:r>
              <a:rPr sz="2800" spc="-85" dirty="0"/>
              <a:t> </a:t>
            </a:r>
            <a:r>
              <a:rPr sz="2800" spc="-5" dirty="0"/>
              <a:t>Ŷ1</a:t>
            </a:r>
            <a:endParaRPr sz="2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7620000" cy="2046685"/>
          </a:xfrm>
        </p:spPr>
        <p:txBody>
          <a:bodyPr>
            <a:normAutofit/>
          </a:bodyPr>
          <a:lstStyle/>
          <a:p>
            <a:pPr marL="356235" indent="-344170">
              <a:lnSpc>
                <a:spcPct val="100000"/>
              </a:lnSpc>
              <a:spcBef>
                <a:spcPts val="400"/>
              </a:spcBef>
              <a:tabLst>
                <a:tab pos="356235" algn="l"/>
                <a:tab pos="356870" algn="l"/>
              </a:tabLst>
            </a:pPr>
            <a:r>
              <a:rPr lang="pt-BR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P(Ŷ1 </a:t>
            </a:r>
            <a:r>
              <a:rPr lang="pt-BR" sz="1800" dirty="0">
                <a:latin typeface="Helvetica" panose="020B0604020202020204" pitchFamily="34" charset="0"/>
                <a:cs typeface="Helvetica" panose="020B0604020202020204" pitchFamily="34" charset="0"/>
              </a:rPr>
              <a:t>= 1 | R = </a:t>
            </a:r>
            <a:r>
              <a:rPr lang="pt-BR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H) </a:t>
            </a:r>
            <a:r>
              <a:rPr lang="pt-BR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pt-BR" sz="1800" spc="14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2/3</a:t>
            </a:r>
            <a:endParaRPr lang="pt-BR" sz="1800" baseline="185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tabLst>
                <a:tab pos="356235" algn="l"/>
                <a:tab pos="356870" algn="l"/>
              </a:tabLst>
            </a:pPr>
            <a:r>
              <a:rPr lang="pt-BR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P(Ŷ1 </a:t>
            </a:r>
            <a:r>
              <a:rPr lang="pt-BR" sz="1800" dirty="0">
                <a:latin typeface="Helvetica" panose="020B0604020202020204" pitchFamily="34" charset="0"/>
                <a:cs typeface="Helvetica" panose="020B0604020202020204" pitchFamily="34" charset="0"/>
              </a:rPr>
              <a:t>= 1 | R = </a:t>
            </a:r>
            <a:r>
              <a:rPr lang="pt-BR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W) </a:t>
            </a:r>
            <a:r>
              <a:rPr lang="pt-BR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= 2/3</a:t>
            </a:r>
            <a:endParaRPr lang="pt-BR" sz="1800" baseline="-5555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9779"/>
            <a:ext cx="2345055" cy="5588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1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2/3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W)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-1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-5555" dirty="0">
                <a:solidFill>
                  <a:srgbClr val="595959"/>
                </a:solidFill>
                <a:latin typeface="Arial"/>
                <a:cs typeface="Arial"/>
              </a:rPr>
              <a:t>2/3</a:t>
            </a:r>
            <a:endParaRPr sz="2250" baseline="-5555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Demographic </a:t>
            </a:r>
            <a:r>
              <a:rPr sz="2800" spc="-10" dirty="0"/>
              <a:t>Parity </a:t>
            </a:r>
            <a:r>
              <a:rPr sz="2800" spc="-5" dirty="0"/>
              <a:t>for </a:t>
            </a:r>
            <a:r>
              <a:rPr sz="2800" spc="-10" dirty="0"/>
              <a:t>Predictor</a:t>
            </a:r>
            <a:r>
              <a:rPr sz="2800" spc="-85" dirty="0"/>
              <a:t> </a:t>
            </a:r>
            <a:r>
              <a:rPr sz="2800" spc="-5" dirty="0"/>
              <a:t>Ŷ1</a:t>
            </a:r>
            <a:endParaRPr sz="280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955156" y="1326739"/>
            <a:ext cx="161925" cy="340995"/>
            <a:chOff x="2955156" y="1326739"/>
            <a:chExt cx="161925" cy="340995"/>
          </a:xfrm>
        </p:grpSpPr>
        <p:sp>
          <p:nvSpPr>
            <p:cNvPr id="6" name="object 6"/>
            <p:cNvSpPr/>
            <p:nvPr/>
          </p:nvSpPr>
          <p:spPr>
            <a:xfrm>
              <a:off x="2973744" y="1344112"/>
              <a:ext cx="138430" cy="306070"/>
            </a:xfrm>
            <a:custGeom>
              <a:avLst/>
              <a:gdLst/>
              <a:ahLst/>
              <a:cxnLst/>
              <a:rect l="l" t="t" r="r" b="b"/>
              <a:pathLst>
                <a:path w="138430" h="306069">
                  <a:moveTo>
                    <a:pt x="0" y="0"/>
                  </a:moveTo>
                  <a:lnTo>
                    <a:pt x="749" y="632"/>
                  </a:lnTo>
                  <a:lnTo>
                    <a:pt x="4399" y="3724"/>
                  </a:lnTo>
                  <a:lnTo>
                    <a:pt x="8299" y="6987"/>
                  </a:lnTo>
                  <a:lnTo>
                    <a:pt x="38653" y="32436"/>
                  </a:lnTo>
                  <a:lnTo>
                    <a:pt x="93164" y="82715"/>
                  </a:lnTo>
                  <a:lnTo>
                    <a:pt x="131689" y="133926"/>
                  </a:lnTo>
                  <a:lnTo>
                    <a:pt x="137949" y="157134"/>
                  </a:lnTo>
                  <a:lnTo>
                    <a:pt x="132805" y="180033"/>
                  </a:lnTo>
                  <a:lnTo>
                    <a:pt x="96736" y="229230"/>
                  </a:lnTo>
                  <a:lnTo>
                    <a:pt x="57941" y="265363"/>
                  </a:lnTo>
                  <a:lnTo>
                    <a:pt x="19399" y="297279"/>
                  </a:lnTo>
                  <a:lnTo>
                    <a:pt x="8749" y="30598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59919" y="1331502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40">
                  <a:moveTo>
                    <a:pt x="14524" y="27742"/>
                  </a:moveTo>
                  <a:lnTo>
                    <a:pt x="0" y="0"/>
                  </a:lnTo>
                  <a:lnTo>
                    <a:pt x="28949" y="11909"/>
                  </a:lnTo>
                  <a:lnTo>
                    <a:pt x="13824" y="12609"/>
                  </a:lnTo>
                  <a:lnTo>
                    <a:pt x="14524" y="2774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59919" y="1331502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40">
                  <a:moveTo>
                    <a:pt x="13824" y="12609"/>
                  </a:moveTo>
                  <a:lnTo>
                    <a:pt x="28949" y="11909"/>
                  </a:lnTo>
                  <a:lnTo>
                    <a:pt x="0" y="0"/>
                  </a:lnTo>
                  <a:lnTo>
                    <a:pt x="14524" y="27742"/>
                  </a:lnTo>
                  <a:lnTo>
                    <a:pt x="13824" y="126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68519" y="163496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27597"/>
                  </a:moveTo>
                  <a:lnTo>
                    <a:pt x="14824" y="0"/>
                  </a:lnTo>
                  <a:lnTo>
                    <a:pt x="13974" y="15124"/>
                  </a:lnTo>
                  <a:lnTo>
                    <a:pt x="29099" y="15974"/>
                  </a:lnTo>
                  <a:lnTo>
                    <a:pt x="0" y="275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68519" y="163496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3974" y="15124"/>
                  </a:moveTo>
                  <a:lnTo>
                    <a:pt x="14824" y="0"/>
                  </a:lnTo>
                  <a:lnTo>
                    <a:pt x="0" y="27597"/>
                  </a:lnTo>
                  <a:lnTo>
                    <a:pt x="29099" y="15974"/>
                  </a:lnTo>
                  <a:lnTo>
                    <a:pt x="13974" y="151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570906" y="1599457"/>
            <a:ext cx="2697769" cy="229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27719" y="1234961"/>
            <a:ext cx="18859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" baseline="4166" dirty="0">
                <a:solidFill>
                  <a:srgbClr val="48DD08"/>
                </a:solidFill>
                <a:latin typeface="DejaVu Sans"/>
                <a:cs typeface="DejaVu Sans"/>
              </a:rPr>
              <a:t>✔</a:t>
            </a:r>
            <a:r>
              <a:rPr sz="1400" spc="-5" dirty="0">
                <a:latin typeface="Arial"/>
                <a:cs typeface="Arial"/>
              </a:rPr>
              <a:t>Demographics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Parity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9779"/>
            <a:ext cx="2915285" cy="10922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1500" spc="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</a:t>
            </a:r>
            <a:r>
              <a:rPr sz="1500" spc="-1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</a:t>
            </a:r>
            <a:r>
              <a:rPr sz="1500" spc="-1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</a:t>
            </a:r>
            <a:r>
              <a:rPr sz="1500" spc="-1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Equality </a:t>
            </a:r>
            <a:r>
              <a:rPr spc="-5" dirty="0"/>
              <a:t>of Opportunity/Odds 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10" dirty="0"/>
              <a:t>Ŷ1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1067"/>
            <a:ext cx="3091180" cy="110109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65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1500" spc="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7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67" baseline="1851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2250" spc="-30" baseline="185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0.5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229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</a:t>
            </a:r>
            <a:r>
              <a:rPr sz="1500" spc="-1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</a:t>
            </a:r>
            <a:r>
              <a:rPr sz="1500" spc="-10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Equality </a:t>
            </a:r>
            <a:r>
              <a:rPr spc="-5" dirty="0"/>
              <a:t>of Opportunity/Odds 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10" dirty="0"/>
              <a:t>Ŷ1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998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1067"/>
            <a:ext cx="3091180" cy="110109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65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1500" spc="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7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67" baseline="1851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2250" spc="-30" baseline="185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0.5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3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no)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250" spc="-67" baseline="370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2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</a:t>
            </a:r>
            <a:r>
              <a:rPr sz="1500" spc="-10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Equality </a:t>
            </a:r>
            <a:r>
              <a:rPr spc="-5" dirty="0"/>
              <a:t>of Opportunity/Odds 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10" dirty="0"/>
              <a:t>Ŷ1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Emerging Requirements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1" y="856181"/>
            <a:ext cx="4495800" cy="3845156"/>
          </a:xfrm>
        </p:spPr>
        <p:txBody>
          <a:bodyPr>
            <a:noAutofit/>
          </a:bodyPr>
          <a:lstStyle/>
          <a:p>
            <a:r>
              <a:rPr lang="en-IN" sz="1600" b="1" dirty="0" smtClean="0"/>
              <a:t>Fairness</a:t>
            </a:r>
          </a:p>
          <a:p>
            <a:pPr lvl="1"/>
            <a:r>
              <a:rPr lang="en-US" sz="1400" spc="-5" dirty="0">
                <a:latin typeface="Helvetica" panose="020B0604020202020204" pitchFamily="34" charset="0"/>
                <a:cs typeface="Helvetica" panose="020B0604020202020204" pitchFamily="34" charset="0"/>
              </a:rPr>
              <a:t>What to do to ensure gender and ethnic fairness in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ML</a:t>
            </a:r>
            <a:r>
              <a:rPr lang="en-US" sz="1400" spc="-1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models</a:t>
            </a:r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IN" sz="1400" dirty="0" smtClean="0"/>
          </a:p>
          <a:p>
            <a:r>
              <a:rPr lang="en-IN" sz="1600" b="1" dirty="0" smtClean="0"/>
              <a:t>Accountability</a:t>
            </a:r>
          </a:p>
          <a:p>
            <a:pPr lvl="1"/>
            <a:r>
              <a:rPr lang="en-US" sz="1400" spc="-5" dirty="0">
                <a:latin typeface="Helvetica" panose="020B0604020202020204" pitchFamily="34" charset="0"/>
                <a:cs typeface="Helvetica" panose="020B0604020202020204" pitchFamily="34" charset="0"/>
              </a:rPr>
              <a:t>Who takes the </a:t>
            </a:r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responsibilities </a:t>
            </a:r>
            <a:r>
              <a:rPr lang="en-US" sz="1400" spc="-5" dirty="0">
                <a:latin typeface="Helvetica" panose="020B0604020202020204" pitchFamily="34" charset="0"/>
                <a:cs typeface="Helvetica" panose="020B0604020202020204" pitchFamily="34" charset="0"/>
              </a:rPr>
              <a:t>for</a:t>
            </a:r>
            <a:r>
              <a:rPr lang="en-US" sz="1400" spc="-10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spc="-5" dirty="0">
                <a:latin typeface="Helvetica" panose="020B0604020202020204" pitchFamily="34" charset="0"/>
                <a:cs typeface="Helvetica" panose="020B0604020202020204" pitchFamily="34" charset="0"/>
              </a:rPr>
              <a:t>failed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ML</a:t>
            </a:r>
            <a:r>
              <a:rPr lang="en-US" sz="1400" spc="-7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models</a:t>
            </a:r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IN" sz="1400" dirty="0" smtClean="0"/>
          </a:p>
          <a:p>
            <a:r>
              <a:rPr lang="en-IN" sz="1600" b="1" dirty="0" smtClean="0"/>
              <a:t>Transparency</a:t>
            </a:r>
          </a:p>
          <a:p>
            <a:pPr lvl="1"/>
            <a:r>
              <a:rPr lang="en-US" sz="1400" spc="-5" dirty="0">
                <a:latin typeface="Helvetica" panose="020B0604020202020204" pitchFamily="34" charset="0"/>
                <a:cs typeface="Helvetica" panose="020B0604020202020204" pitchFamily="34" charset="0"/>
              </a:rPr>
              <a:t>What to do to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make</a:t>
            </a:r>
            <a:r>
              <a:rPr lang="en-US" sz="1400" spc="-8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ML  models </a:t>
            </a:r>
            <a:r>
              <a:rPr lang="en-US" sz="1400" spc="-5" dirty="0">
                <a:latin typeface="Helvetica" panose="020B0604020202020204" pitchFamily="34" charset="0"/>
                <a:cs typeface="Helvetica" panose="020B0604020202020204" pitchFamily="34" charset="0"/>
              </a:rPr>
              <a:t>transparent  and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comply </a:t>
            </a:r>
            <a:r>
              <a:rPr lang="en-US" sz="1400" spc="-5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regulations</a:t>
            </a:r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r>
              <a:rPr lang="en-US" sz="16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Privacy Issues</a:t>
            </a:r>
          </a:p>
          <a:p>
            <a:pPr lvl="1"/>
            <a:r>
              <a:rPr lang="en-US" sz="1400" spc="-5" dirty="0">
                <a:latin typeface="Helvetica" panose="020B0604020202020204" pitchFamily="34" charset="0"/>
                <a:cs typeface="Helvetica" panose="020B0604020202020204" pitchFamily="34" charset="0"/>
              </a:rPr>
              <a:t>How to protect user privacies  when exposing data to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ML models</a:t>
            </a:r>
            <a:r>
              <a:rPr lang="en-US" sz="1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r>
              <a:rPr lang="en-US" sz="16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Security Issues</a:t>
            </a:r>
          </a:p>
          <a:p>
            <a:pPr lvl="1"/>
            <a:r>
              <a:rPr lang="en-US" sz="1400" spc="-5" dirty="0">
                <a:latin typeface="Helvetica" panose="020B0604020202020204" pitchFamily="34" charset="0"/>
                <a:cs typeface="Helvetica" panose="020B0604020202020204" pitchFamily="34" charset="0"/>
              </a:rPr>
              <a:t>How do we defend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ML</a:t>
            </a:r>
            <a:r>
              <a:rPr lang="en-US" sz="1400" spc="-1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models </a:t>
            </a:r>
            <a:r>
              <a:rPr lang="en-US" sz="1400" spc="-5" dirty="0">
                <a:latin typeface="Helvetica" panose="020B0604020202020204" pitchFamily="34" charset="0"/>
                <a:cs typeface="Helvetica" panose="020B0604020202020204" pitchFamily="34" charset="0"/>
              </a:rPr>
              <a:t>against data</a:t>
            </a:r>
            <a:r>
              <a:rPr lang="en-US" sz="1400" spc="-2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spc="-5" dirty="0">
                <a:latin typeface="Helvetica" panose="020B0604020202020204" pitchFamily="34" charset="0"/>
                <a:cs typeface="Helvetica" panose="020B0604020202020204" pitchFamily="34" charset="0"/>
              </a:rPr>
              <a:t>poisoning</a:t>
            </a:r>
            <a:r>
              <a:rPr lang="en-US" sz="14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  <a:endParaRPr lang="en-US" sz="1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IN" sz="1400" dirty="0" smtClean="0"/>
          </a:p>
          <a:p>
            <a:endParaRPr lang="en-IN" sz="1600" dirty="0"/>
          </a:p>
        </p:txBody>
      </p:sp>
      <p:sp>
        <p:nvSpPr>
          <p:cNvPr id="5" name="object 4"/>
          <p:cNvSpPr/>
          <p:nvPr/>
        </p:nvSpPr>
        <p:spPr>
          <a:xfrm>
            <a:off x="5029200" y="856181"/>
            <a:ext cx="1745117" cy="1315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6963786" y="856181"/>
            <a:ext cx="1991901" cy="1315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6033515" y="2254527"/>
            <a:ext cx="1702092" cy="106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4495800" y="3406923"/>
            <a:ext cx="2053119" cy="13609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6582309" y="3409950"/>
            <a:ext cx="2373378" cy="1360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45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1067"/>
            <a:ext cx="3091180" cy="110109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65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1500" spc="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7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67" baseline="1851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2250" spc="-30" baseline="185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0.5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3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no)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250" spc="-104" baseline="370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2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-1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baseline="-5555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2250" baseline="-5555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Equality </a:t>
            </a:r>
            <a:r>
              <a:rPr spc="-5" dirty="0"/>
              <a:t>of Opportunity/Odds 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10" dirty="0"/>
              <a:t>Ŷ1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1067"/>
            <a:ext cx="3091180" cy="110109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65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1500" spc="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7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67" baseline="1851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2250" spc="-30" baseline="185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0.5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3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no)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250" spc="-104" baseline="370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2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-1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baseline="-5555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2250" baseline="-5555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Equality </a:t>
            </a:r>
            <a:r>
              <a:rPr spc="-5" dirty="0"/>
              <a:t>of Opportunity/Odds 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10" dirty="0"/>
              <a:t>Ŷ1</a:t>
            </a:r>
            <a:endParaRPr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4587842" y="1414476"/>
            <a:ext cx="3361057" cy="223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3254" y="2017194"/>
            <a:ext cx="2993905" cy="243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08068" y="1089276"/>
            <a:ext cx="19494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14" dirty="0">
                <a:solidFill>
                  <a:srgbClr val="FF0000"/>
                </a:solidFill>
                <a:latin typeface="AoyagiKouzanFontT"/>
                <a:cs typeface="AoyagiKouzanFontT"/>
              </a:rPr>
              <a:t>✗</a:t>
            </a:r>
            <a:r>
              <a:rPr sz="1400" spc="-114" dirty="0">
                <a:latin typeface="Arial"/>
                <a:cs typeface="Arial"/>
              </a:rPr>
              <a:t>Equality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Opportunity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9311" y="1698875"/>
            <a:ext cx="1489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F0000"/>
                </a:solidFill>
                <a:latin typeface="AoyagiKouzanFontT"/>
                <a:cs typeface="AoyagiKouzanFontT"/>
              </a:rPr>
              <a:t>✗</a:t>
            </a:r>
            <a:r>
              <a:rPr sz="1400" spc="-85" dirty="0">
                <a:latin typeface="Arial"/>
                <a:cs typeface="Arial"/>
              </a:rPr>
              <a:t>Equality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Odds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69554" y="1326739"/>
            <a:ext cx="161925" cy="340995"/>
            <a:chOff x="3869554" y="1326739"/>
            <a:chExt cx="161925" cy="340995"/>
          </a:xfrm>
        </p:grpSpPr>
        <p:sp>
          <p:nvSpPr>
            <p:cNvPr id="10" name="object 10"/>
            <p:cNvSpPr/>
            <p:nvPr/>
          </p:nvSpPr>
          <p:spPr>
            <a:xfrm>
              <a:off x="3888142" y="1344112"/>
              <a:ext cx="138430" cy="306070"/>
            </a:xfrm>
            <a:custGeom>
              <a:avLst/>
              <a:gdLst/>
              <a:ahLst/>
              <a:cxnLst/>
              <a:rect l="l" t="t" r="r" b="b"/>
              <a:pathLst>
                <a:path w="138429" h="306069">
                  <a:moveTo>
                    <a:pt x="0" y="0"/>
                  </a:moveTo>
                  <a:lnTo>
                    <a:pt x="749" y="632"/>
                  </a:lnTo>
                  <a:lnTo>
                    <a:pt x="4399" y="3724"/>
                  </a:lnTo>
                  <a:lnTo>
                    <a:pt x="8299" y="6987"/>
                  </a:lnTo>
                  <a:lnTo>
                    <a:pt x="38653" y="32436"/>
                  </a:lnTo>
                  <a:lnTo>
                    <a:pt x="93164" y="82715"/>
                  </a:lnTo>
                  <a:lnTo>
                    <a:pt x="131689" y="133926"/>
                  </a:lnTo>
                  <a:lnTo>
                    <a:pt x="137949" y="157134"/>
                  </a:lnTo>
                  <a:lnTo>
                    <a:pt x="132805" y="180033"/>
                  </a:lnTo>
                  <a:lnTo>
                    <a:pt x="96736" y="229230"/>
                  </a:lnTo>
                  <a:lnTo>
                    <a:pt x="57941" y="265363"/>
                  </a:lnTo>
                  <a:lnTo>
                    <a:pt x="19399" y="297279"/>
                  </a:lnTo>
                  <a:lnTo>
                    <a:pt x="8749" y="30598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4317" y="1331502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40">
                  <a:moveTo>
                    <a:pt x="14524" y="27742"/>
                  </a:moveTo>
                  <a:lnTo>
                    <a:pt x="0" y="0"/>
                  </a:lnTo>
                  <a:lnTo>
                    <a:pt x="28949" y="11909"/>
                  </a:lnTo>
                  <a:lnTo>
                    <a:pt x="13824" y="12609"/>
                  </a:lnTo>
                  <a:lnTo>
                    <a:pt x="14524" y="2774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74317" y="1331502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40">
                  <a:moveTo>
                    <a:pt x="13824" y="12609"/>
                  </a:moveTo>
                  <a:lnTo>
                    <a:pt x="28949" y="11909"/>
                  </a:lnTo>
                  <a:lnTo>
                    <a:pt x="0" y="0"/>
                  </a:lnTo>
                  <a:lnTo>
                    <a:pt x="14524" y="27742"/>
                  </a:lnTo>
                  <a:lnTo>
                    <a:pt x="13824" y="126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2917" y="163496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27597"/>
                  </a:moveTo>
                  <a:lnTo>
                    <a:pt x="14824" y="0"/>
                  </a:lnTo>
                  <a:lnTo>
                    <a:pt x="13974" y="15124"/>
                  </a:lnTo>
                  <a:lnTo>
                    <a:pt x="29099" y="15974"/>
                  </a:lnTo>
                  <a:lnTo>
                    <a:pt x="0" y="275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82917" y="163496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3974" y="15124"/>
                  </a:moveTo>
                  <a:lnTo>
                    <a:pt x="14824" y="0"/>
                  </a:lnTo>
                  <a:lnTo>
                    <a:pt x="0" y="27597"/>
                  </a:lnTo>
                  <a:lnTo>
                    <a:pt x="29099" y="15974"/>
                  </a:lnTo>
                  <a:lnTo>
                    <a:pt x="13974" y="151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878079" y="1851608"/>
            <a:ext cx="161925" cy="340995"/>
            <a:chOff x="3878079" y="1851608"/>
            <a:chExt cx="161925" cy="340995"/>
          </a:xfrm>
        </p:grpSpPr>
        <p:sp>
          <p:nvSpPr>
            <p:cNvPr id="16" name="object 16"/>
            <p:cNvSpPr/>
            <p:nvPr/>
          </p:nvSpPr>
          <p:spPr>
            <a:xfrm>
              <a:off x="3896667" y="1868981"/>
              <a:ext cx="138430" cy="306070"/>
            </a:xfrm>
            <a:custGeom>
              <a:avLst/>
              <a:gdLst/>
              <a:ahLst/>
              <a:cxnLst/>
              <a:rect l="l" t="t" r="r" b="b"/>
              <a:pathLst>
                <a:path w="138429" h="306069">
                  <a:moveTo>
                    <a:pt x="0" y="0"/>
                  </a:moveTo>
                  <a:lnTo>
                    <a:pt x="749" y="632"/>
                  </a:lnTo>
                  <a:lnTo>
                    <a:pt x="4399" y="3724"/>
                  </a:lnTo>
                  <a:lnTo>
                    <a:pt x="8324" y="6987"/>
                  </a:lnTo>
                  <a:lnTo>
                    <a:pt x="12399" y="10397"/>
                  </a:lnTo>
                  <a:lnTo>
                    <a:pt x="25153" y="21044"/>
                  </a:lnTo>
                  <a:lnTo>
                    <a:pt x="38656" y="32436"/>
                  </a:lnTo>
                  <a:lnTo>
                    <a:pt x="93174" y="82715"/>
                  </a:lnTo>
                  <a:lnTo>
                    <a:pt x="131690" y="133927"/>
                  </a:lnTo>
                  <a:lnTo>
                    <a:pt x="137949" y="157134"/>
                  </a:lnTo>
                  <a:lnTo>
                    <a:pt x="132816" y="180034"/>
                  </a:lnTo>
                  <a:lnTo>
                    <a:pt x="96739" y="229230"/>
                  </a:lnTo>
                  <a:lnTo>
                    <a:pt x="57941" y="265363"/>
                  </a:lnTo>
                  <a:lnTo>
                    <a:pt x="19399" y="297279"/>
                  </a:lnTo>
                  <a:lnTo>
                    <a:pt x="8749" y="30598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2842" y="1856371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4524" y="27742"/>
                  </a:moveTo>
                  <a:lnTo>
                    <a:pt x="0" y="0"/>
                  </a:lnTo>
                  <a:lnTo>
                    <a:pt x="28949" y="11909"/>
                  </a:lnTo>
                  <a:lnTo>
                    <a:pt x="13824" y="12609"/>
                  </a:lnTo>
                  <a:lnTo>
                    <a:pt x="14524" y="2774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2842" y="1856371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3824" y="12609"/>
                  </a:moveTo>
                  <a:lnTo>
                    <a:pt x="28949" y="11909"/>
                  </a:lnTo>
                  <a:lnTo>
                    <a:pt x="0" y="0"/>
                  </a:lnTo>
                  <a:lnTo>
                    <a:pt x="14524" y="27742"/>
                  </a:lnTo>
                  <a:lnTo>
                    <a:pt x="13824" y="126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91442" y="2159838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27597"/>
                  </a:moveTo>
                  <a:lnTo>
                    <a:pt x="14824" y="0"/>
                  </a:lnTo>
                  <a:lnTo>
                    <a:pt x="13974" y="15124"/>
                  </a:lnTo>
                  <a:lnTo>
                    <a:pt x="29099" y="15974"/>
                  </a:lnTo>
                  <a:lnTo>
                    <a:pt x="0" y="275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91442" y="2159838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3974" y="15124"/>
                  </a:moveTo>
                  <a:lnTo>
                    <a:pt x="14824" y="0"/>
                  </a:lnTo>
                  <a:lnTo>
                    <a:pt x="0" y="27597"/>
                  </a:lnTo>
                  <a:lnTo>
                    <a:pt x="29099" y="15974"/>
                  </a:lnTo>
                  <a:lnTo>
                    <a:pt x="13974" y="151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9779"/>
            <a:ext cx="2337435" cy="5588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1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2/3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W)</a:t>
            </a:r>
            <a:r>
              <a:rPr sz="15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Demographic </a:t>
            </a:r>
            <a:r>
              <a:rPr spc="-10" dirty="0"/>
              <a:t>Parity </a:t>
            </a:r>
            <a:r>
              <a:rPr spc="-5" dirty="0"/>
              <a:t>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5" dirty="0"/>
              <a:t>Ŷ2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9779"/>
            <a:ext cx="2345055" cy="5588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1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2/3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W)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-1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-5555" dirty="0">
                <a:solidFill>
                  <a:srgbClr val="595959"/>
                </a:solidFill>
                <a:latin typeface="Arial"/>
                <a:cs typeface="Arial"/>
              </a:rPr>
              <a:t>1/3</a:t>
            </a:r>
            <a:endParaRPr sz="2250" baseline="-5555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Demographic </a:t>
            </a:r>
            <a:r>
              <a:rPr spc="-10" dirty="0"/>
              <a:t>Parity </a:t>
            </a:r>
            <a:r>
              <a:rPr spc="-5" dirty="0"/>
              <a:t>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5" dirty="0"/>
              <a:t>Ŷ2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9779"/>
            <a:ext cx="2345055" cy="5588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1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2/3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W)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-1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-5555" dirty="0">
                <a:solidFill>
                  <a:srgbClr val="595959"/>
                </a:solidFill>
                <a:latin typeface="Arial"/>
                <a:cs typeface="Arial"/>
              </a:rPr>
              <a:t>1/3</a:t>
            </a:r>
            <a:endParaRPr sz="2250" baseline="-5555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Demographic </a:t>
            </a:r>
            <a:r>
              <a:rPr spc="-10" dirty="0"/>
              <a:t>Parity </a:t>
            </a:r>
            <a:r>
              <a:rPr spc="-5" dirty="0"/>
              <a:t>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5" dirty="0"/>
              <a:t>Ŷ2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955156" y="1326739"/>
            <a:ext cx="161925" cy="340995"/>
            <a:chOff x="2955156" y="1326739"/>
            <a:chExt cx="161925" cy="340995"/>
          </a:xfrm>
        </p:grpSpPr>
        <p:sp>
          <p:nvSpPr>
            <p:cNvPr id="6" name="object 6"/>
            <p:cNvSpPr/>
            <p:nvPr/>
          </p:nvSpPr>
          <p:spPr>
            <a:xfrm>
              <a:off x="2973744" y="1344112"/>
              <a:ext cx="138430" cy="306070"/>
            </a:xfrm>
            <a:custGeom>
              <a:avLst/>
              <a:gdLst/>
              <a:ahLst/>
              <a:cxnLst/>
              <a:rect l="l" t="t" r="r" b="b"/>
              <a:pathLst>
                <a:path w="138430" h="306069">
                  <a:moveTo>
                    <a:pt x="0" y="0"/>
                  </a:moveTo>
                  <a:lnTo>
                    <a:pt x="749" y="632"/>
                  </a:lnTo>
                  <a:lnTo>
                    <a:pt x="4399" y="3724"/>
                  </a:lnTo>
                  <a:lnTo>
                    <a:pt x="8299" y="6987"/>
                  </a:lnTo>
                  <a:lnTo>
                    <a:pt x="38653" y="32436"/>
                  </a:lnTo>
                  <a:lnTo>
                    <a:pt x="93164" y="82715"/>
                  </a:lnTo>
                  <a:lnTo>
                    <a:pt x="131689" y="133926"/>
                  </a:lnTo>
                  <a:lnTo>
                    <a:pt x="137949" y="157134"/>
                  </a:lnTo>
                  <a:lnTo>
                    <a:pt x="132805" y="180033"/>
                  </a:lnTo>
                  <a:lnTo>
                    <a:pt x="96736" y="229230"/>
                  </a:lnTo>
                  <a:lnTo>
                    <a:pt x="57941" y="265363"/>
                  </a:lnTo>
                  <a:lnTo>
                    <a:pt x="19399" y="297279"/>
                  </a:lnTo>
                  <a:lnTo>
                    <a:pt x="8749" y="30598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59919" y="1331502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40">
                  <a:moveTo>
                    <a:pt x="14524" y="27742"/>
                  </a:moveTo>
                  <a:lnTo>
                    <a:pt x="0" y="0"/>
                  </a:lnTo>
                  <a:lnTo>
                    <a:pt x="28949" y="11909"/>
                  </a:lnTo>
                  <a:lnTo>
                    <a:pt x="13824" y="12609"/>
                  </a:lnTo>
                  <a:lnTo>
                    <a:pt x="14524" y="2774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59919" y="1331502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40">
                  <a:moveTo>
                    <a:pt x="13824" y="12609"/>
                  </a:moveTo>
                  <a:lnTo>
                    <a:pt x="28949" y="11909"/>
                  </a:lnTo>
                  <a:lnTo>
                    <a:pt x="0" y="0"/>
                  </a:lnTo>
                  <a:lnTo>
                    <a:pt x="14524" y="27742"/>
                  </a:lnTo>
                  <a:lnTo>
                    <a:pt x="13824" y="126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68519" y="163496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27597"/>
                  </a:moveTo>
                  <a:lnTo>
                    <a:pt x="14824" y="0"/>
                  </a:lnTo>
                  <a:lnTo>
                    <a:pt x="13974" y="15124"/>
                  </a:lnTo>
                  <a:lnTo>
                    <a:pt x="29099" y="15974"/>
                  </a:lnTo>
                  <a:lnTo>
                    <a:pt x="0" y="275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68519" y="163496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3974" y="15124"/>
                  </a:moveTo>
                  <a:lnTo>
                    <a:pt x="14824" y="0"/>
                  </a:lnTo>
                  <a:lnTo>
                    <a:pt x="0" y="27597"/>
                  </a:lnTo>
                  <a:lnTo>
                    <a:pt x="29099" y="15974"/>
                  </a:lnTo>
                  <a:lnTo>
                    <a:pt x="13974" y="151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570906" y="1599457"/>
            <a:ext cx="2697769" cy="229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79469" y="1241676"/>
            <a:ext cx="18345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5" dirty="0">
                <a:solidFill>
                  <a:srgbClr val="FF0000"/>
                </a:solidFill>
                <a:latin typeface="AoyagiKouzanFontT"/>
                <a:cs typeface="AoyagiKouzanFontT"/>
              </a:rPr>
              <a:t>✗</a:t>
            </a:r>
            <a:r>
              <a:rPr sz="2100" spc="-97" baseline="1984" dirty="0">
                <a:latin typeface="Arial"/>
                <a:cs typeface="Arial"/>
              </a:rPr>
              <a:t>Demographics</a:t>
            </a:r>
            <a:r>
              <a:rPr sz="2100" spc="-60" baseline="1984" dirty="0">
                <a:latin typeface="Arial"/>
                <a:cs typeface="Arial"/>
              </a:rPr>
              <a:t> </a:t>
            </a:r>
            <a:r>
              <a:rPr sz="2100" spc="-7" baseline="1984" dirty="0">
                <a:latin typeface="Arial"/>
                <a:cs typeface="Arial"/>
              </a:rPr>
              <a:t>Parity</a:t>
            </a:r>
            <a:endParaRPr sz="2100" baseline="1984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9779"/>
            <a:ext cx="3074035" cy="10922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1500" spc="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1/2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</a:t>
            </a:r>
            <a:r>
              <a:rPr sz="1500" spc="-1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</a:t>
            </a:r>
            <a:r>
              <a:rPr sz="1500" spc="-1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</a:t>
            </a:r>
            <a:r>
              <a:rPr sz="1500" spc="-10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Equality </a:t>
            </a:r>
            <a:r>
              <a:rPr spc="-5" dirty="0"/>
              <a:t>of Opportunity/Odds 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10" dirty="0"/>
              <a:t>Ŷ2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9779"/>
            <a:ext cx="2345055" cy="5588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1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2/3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W)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-1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-5555" dirty="0">
                <a:solidFill>
                  <a:srgbClr val="595959"/>
                </a:solidFill>
                <a:latin typeface="Arial"/>
                <a:cs typeface="Arial"/>
              </a:rPr>
              <a:t>1/3</a:t>
            </a:r>
            <a:endParaRPr sz="2250" baseline="-5555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Demographic </a:t>
            </a:r>
            <a:r>
              <a:rPr spc="-10" dirty="0"/>
              <a:t>Parity </a:t>
            </a:r>
            <a:r>
              <a:rPr spc="-5" dirty="0"/>
              <a:t>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5" dirty="0"/>
              <a:t>Ŷ2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955156" y="1326739"/>
            <a:ext cx="161925" cy="340995"/>
            <a:chOff x="2955156" y="1326739"/>
            <a:chExt cx="161925" cy="340995"/>
          </a:xfrm>
        </p:grpSpPr>
        <p:sp>
          <p:nvSpPr>
            <p:cNvPr id="6" name="object 6"/>
            <p:cNvSpPr/>
            <p:nvPr/>
          </p:nvSpPr>
          <p:spPr>
            <a:xfrm>
              <a:off x="2973744" y="1344112"/>
              <a:ext cx="138430" cy="306070"/>
            </a:xfrm>
            <a:custGeom>
              <a:avLst/>
              <a:gdLst/>
              <a:ahLst/>
              <a:cxnLst/>
              <a:rect l="l" t="t" r="r" b="b"/>
              <a:pathLst>
                <a:path w="138430" h="306069">
                  <a:moveTo>
                    <a:pt x="0" y="0"/>
                  </a:moveTo>
                  <a:lnTo>
                    <a:pt x="749" y="632"/>
                  </a:lnTo>
                  <a:lnTo>
                    <a:pt x="4399" y="3724"/>
                  </a:lnTo>
                  <a:lnTo>
                    <a:pt x="8299" y="6987"/>
                  </a:lnTo>
                  <a:lnTo>
                    <a:pt x="38653" y="32436"/>
                  </a:lnTo>
                  <a:lnTo>
                    <a:pt x="93164" y="82715"/>
                  </a:lnTo>
                  <a:lnTo>
                    <a:pt x="131689" y="133926"/>
                  </a:lnTo>
                  <a:lnTo>
                    <a:pt x="137949" y="157134"/>
                  </a:lnTo>
                  <a:lnTo>
                    <a:pt x="132805" y="180033"/>
                  </a:lnTo>
                  <a:lnTo>
                    <a:pt x="96736" y="229230"/>
                  </a:lnTo>
                  <a:lnTo>
                    <a:pt x="57941" y="265363"/>
                  </a:lnTo>
                  <a:lnTo>
                    <a:pt x="19399" y="297279"/>
                  </a:lnTo>
                  <a:lnTo>
                    <a:pt x="8749" y="30598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59919" y="1331502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40">
                  <a:moveTo>
                    <a:pt x="14524" y="27742"/>
                  </a:moveTo>
                  <a:lnTo>
                    <a:pt x="0" y="0"/>
                  </a:lnTo>
                  <a:lnTo>
                    <a:pt x="28949" y="11909"/>
                  </a:lnTo>
                  <a:lnTo>
                    <a:pt x="13824" y="12609"/>
                  </a:lnTo>
                  <a:lnTo>
                    <a:pt x="14524" y="2774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59919" y="1331502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40">
                  <a:moveTo>
                    <a:pt x="13824" y="12609"/>
                  </a:moveTo>
                  <a:lnTo>
                    <a:pt x="28949" y="11909"/>
                  </a:lnTo>
                  <a:lnTo>
                    <a:pt x="0" y="0"/>
                  </a:lnTo>
                  <a:lnTo>
                    <a:pt x="14524" y="27742"/>
                  </a:lnTo>
                  <a:lnTo>
                    <a:pt x="13824" y="126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68519" y="163496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27597"/>
                  </a:moveTo>
                  <a:lnTo>
                    <a:pt x="14824" y="0"/>
                  </a:lnTo>
                  <a:lnTo>
                    <a:pt x="13974" y="15124"/>
                  </a:lnTo>
                  <a:lnTo>
                    <a:pt x="29099" y="15974"/>
                  </a:lnTo>
                  <a:lnTo>
                    <a:pt x="0" y="275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68519" y="163496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3974" y="15124"/>
                  </a:moveTo>
                  <a:lnTo>
                    <a:pt x="14824" y="0"/>
                  </a:lnTo>
                  <a:lnTo>
                    <a:pt x="0" y="27597"/>
                  </a:lnTo>
                  <a:lnTo>
                    <a:pt x="29099" y="15974"/>
                  </a:lnTo>
                  <a:lnTo>
                    <a:pt x="13974" y="151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570906" y="1599457"/>
            <a:ext cx="2697769" cy="229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79469" y="1241676"/>
            <a:ext cx="18345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5" dirty="0">
                <a:solidFill>
                  <a:srgbClr val="FF0000"/>
                </a:solidFill>
                <a:latin typeface="AoyagiKouzanFontT"/>
                <a:cs typeface="AoyagiKouzanFontT"/>
              </a:rPr>
              <a:t>✗</a:t>
            </a:r>
            <a:r>
              <a:rPr sz="2100" spc="-97" baseline="1984" dirty="0">
                <a:latin typeface="Arial"/>
                <a:cs typeface="Arial"/>
              </a:rPr>
              <a:t>Demographics</a:t>
            </a:r>
            <a:r>
              <a:rPr sz="2100" spc="-60" baseline="1984" dirty="0">
                <a:latin typeface="Arial"/>
                <a:cs typeface="Arial"/>
              </a:rPr>
              <a:t> </a:t>
            </a:r>
            <a:r>
              <a:rPr sz="2100" spc="-7" baseline="1984" dirty="0">
                <a:latin typeface="Arial"/>
                <a:cs typeface="Arial"/>
              </a:rPr>
              <a:t>Parity</a:t>
            </a:r>
            <a:endParaRPr sz="2100" baseline="1984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1067"/>
            <a:ext cx="3091180" cy="110109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65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1500" spc="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1/2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7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67" baseline="1851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2250" spc="-30" baseline="185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1/2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229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</a:t>
            </a:r>
            <a:r>
              <a:rPr sz="1500" spc="-1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</a:t>
            </a:r>
            <a:r>
              <a:rPr sz="1500" spc="-10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Equality </a:t>
            </a:r>
            <a:r>
              <a:rPr spc="-5" dirty="0"/>
              <a:t>of Opportunity/Odds 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10" dirty="0"/>
              <a:t>Ŷ2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998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1067"/>
            <a:ext cx="3091180" cy="110109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65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1500" spc="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1/2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7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67" baseline="1851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2250" spc="-30" baseline="185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1/2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3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no)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250" spc="-67" baseline="370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2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</a:t>
            </a:r>
            <a:r>
              <a:rPr sz="1500" spc="-10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Equality </a:t>
            </a:r>
            <a:r>
              <a:rPr spc="-5" dirty="0"/>
              <a:t>of Opportunity/Odds 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10" dirty="0"/>
              <a:t>Ŷ2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1067"/>
            <a:ext cx="3091180" cy="110109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65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1500" spc="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1/2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7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67" baseline="1851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2250" spc="-30" baseline="185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1/2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3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no)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250" spc="-104" baseline="370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2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-1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baseline="-5555" dirty="0">
                <a:solidFill>
                  <a:srgbClr val="595959"/>
                </a:solidFill>
                <a:latin typeface="Arial"/>
                <a:cs typeface="Arial"/>
              </a:rPr>
              <a:t>0</a:t>
            </a:r>
            <a:endParaRPr sz="2250" baseline="-5555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Equality </a:t>
            </a:r>
            <a:r>
              <a:rPr spc="-5" dirty="0"/>
              <a:t>of Opportunity/Odds 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10" dirty="0"/>
              <a:t>Ŷ2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FAccT</a:t>
            </a:r>
            <a:r>
              <a:rPr lang="en-IN" dirty="0" smtClean="0"/>
              <a:t> Overview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object 4"/>
          <p:cNvSpPr/>
          <p:nvPr/>
        </p:nvSpPr>
        <p:spPr>
          <a:xfrm>
            <a:off x="304800" y="3562350"/>
            <a:ext cx="8514080" cy="1212215"/>
          </a:xfrm>
          <a:custGeom>
            <a:avLst/>
            <a:gdLst/>
            <a:ahLst/>
            <a:cxnLst/>
            <a:rect l="l" t="t" r="r" b="b"/>
            <a:pathLst>
              <a:path w="8514080" h="1212214">
                <a:moveTo>
                  <a:pt x="8513682" y="1211697"/>
                </a:moveTo>
                <a:lnTo>
                  <a:pt x="0" y="1211697"/>
                </a:lnTo>
                <a:lnTo>
                  <a:pt x="0" y="0"/>
                </a:lnTo>
                <a:lnTo>
                  <a:pt x="8513682" y="0"/>
                </a:lnTo>
                <a:lnTo>
                  <a:pt x="8513682" y="121169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304800" y="2343150"/>
            <a:ext cx="8514080" cy="1212215"/>
          </a:xfrm>
          <a:custGeom>
            <a:avLst/>
            <a:gdLst/>
            <a:ahLst/>
            <a:cxnLst/>
            <a:rect l="l" t="t" r="r" b="b"/>
            <a:pathLst>
              <a:path w="8514080" h="1212214">
                <a:moveTo>
                  <a:pt x="8513682" y="1211697"/>
                </a:moveTo>
                <a:lnTo>
                  <a:pt x="0" y="1211697"/>
                </a:lnTo>
                <a:lnTo>
                  <a:pt x="0" y="0"/>
                </a:lnTo>
                <a:lnTo>
                  <a:pt x="8513682" y="0"/>
                </a:lnTo>
                <a:lnTo>
                  <a:pt x="8513682" y="1211697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3"/>
          <p:cNvGrpSpPr/>
          <p:nvPr/>
        </p:nvGrpSpPr>
        <p:grpSpPr>
          <a:xfrm>
            <a:off x="312949" y="1147447"/>
            <a:ext cx="8514080" cy="1999614"/>
            <a:chOff x="312949" y="1147447"/>
            <a:chExt cx="8514080" cy="1999614"/>
          </a:xfrm>
        </p:grpSpPr>
        <p:sp>
          <p:nvSpPr>
            <p:cNvPr id="8" name="object 4"/>
            <p:cNvSpPr/>
            <p:nvPr/>
          </p:nvSpPr>
          <p:spPr>
            <a:xfrm>
              <a:off x="312949" y="1147447"/>
              <a:ext cx="8514080" cy="1212215"/>
            </a:xfrm>
            <a:custGeom>
              <a:avLst/>
              <a:gdLst/>
              <a:ahLst/>
              <a:cxnLst/>
              <a:rect l="l" t="t" r="r" b="b"/>
              <a:pathLst>
                <a:path w="8514080" h="1212214">
                  <a:moveTo>
                    <a:pt x="8513682" y="1211697"/>
                  </a:moveTo>
                  <a:lnTo>
                    <a:pt x="0" y="1211697"/>
                  </a:lnTo>
                  <a:lnTo>
                    <a:pt x="0" y="0"/>
                  </a:lnTo>
                  <a:lnTo>
                    <a:pt x="8513682" y="0"/>
                  </a:lnTo>
                  <a:lnTo>
                    <a:pt x="8513682" y="12116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/>
            <p:cNvSpPr/>
            <p:nvPr/>
          </p:nvSpPr>
          <p:spPr>
            <a:xfrm>
              <a:off x="2196870" y="1392384"/>
              <a:ext cx="1749425" cy="1749425"/>
            </a:xfrm>
            <a:custGeom>
              <a:avLst/>
              <a:gdLst/>
              <a:ahLst/>
              <a:cxnLst/>
              <a:rect l="l" t="t" r="r" b="b"/>
              <a:pathLst>
                <a:path w="1749425" h="1749425">
                  <a:moveTo>
                    <a:pt x="874648" y="1749309"/>
                  </a:moveTo>
                  <a:lnTo>
                    <a:pt x="826659" y="1748014"/>
                  </a:lnTo>
                  <a:lnTo>
                    <a:pt x="779346" y="1744176"/>
                  </a:lnTo>
                  <a:lnTo>
                    <a:pt x="732777" y="1737861"/>
                  </a:lnTo>
                  <a:lnTo>
                    <a:pt x="687017" y="1729135"/>
                  </a:lnTo>
                  <a:lnTo>
                    <a:pt x="642134" y="1718065"/>
                  </a:lnTo>
                  <a:lnTo>
                    <a:pt x="598194" y="1704718"/>
                  </a:lnTo>
                  <a:lnTo>
                    <a:pt x="555263" y="1689160"/>
                  </a:lnTo>
                  <a:lnTo>
                    <a:pt x="513410" y="1671459"/>
                  </a:lnTo>
                  <a:lnTo>
                    <a:pt x="472699" y="1651680"/>
                  </a:lnTo>
                  <a:lnTo>
                    <a:pt x="433199" y="1629892"/>
                  </a:lnTo>
                  <a:lnTo>
                    <a:pt x="394975" y="1606159"/>
                  </a:lnTo>
                  <a:lnTo>
                    <a:pt x="358094" y="1580550"/>
                  </a:lnTo>
                  <a:lnTo>
                    <a:pt x="322624" y="1553130"/>
                  </a:lnTo>
                  <a:lnTo>
                    <a:pt x="288630" y="1523967"/>
                  </a:lnTo>
                  <a:lnTo>
                    <a:pt x="256180" y="1493126"/>
                  </a:lnTo>
                  <a:lnTo>
                    <a:pt x="225340" y="1460676"/>
                  </a:lnTo>
                  <a:lnTo>
                    <a:pt x="196177" y="1426682"/>
                  </a:lnTo>
                  <a:lnTo>
                    <a:pt x="168758" y="1391211"/>
                  </a:lnTo>
                  <a:lnTo>
                    <a:pt x="143148" y="1354330"/>
                  </a:lnTo>
                  <a:lnTo>
                    <a:pt x="119416" y="1316106"/>
                  </a:lnTo>
                  <a:lnTo>
                    <a:pt x="97627" y="1276605"/>
                  </a:lnTo>
                  <a:lnTo>
                    <a:pt x="77849" y="1235894"/>
                  </a:lnTo>
                  <a:lnTo>
                    <a:pt x="60148" y="1194039"/>
                  </a:lnTo>
                  <a:lnTo>
                    <a:pt x="44590" y="1151108"/>
                  </a:lnTo>
                  <a:lnTo>
                    <a:pt x="31243" y="1107167"/>
                  </a:lnTo>
                  <a:lnTo>
                    <a:pt x="20173" y="1062283"/>
                  </a:lnTo>
                  <a:lnTo>
                    <a:pt x="11447" y="1016522"/>
                  </a:lnTo>
                  <a:lnTo>
                    <a:pt x="5132" y="969952"/>
                  </a:lnTo>
                  <a:lnTo>
                    <a:pt x="1294" y="922638"/>
                  </a:lnTo>
                  <a:lnTo>
                    <a:pt x="0" y="874648"/>
                  </a:lnTo>
                  <a:lnTo>
                    <a:pt x="1294" y="826658"/>
                  </a:lnTo>
                  <a:lnTo>
                    <a:pt x="5132" y="779345"/>
                  </a:lnTo>
                  <a:lnTo>
                    <a:pt x="11447" y="732775"/>
                  </a:lnTo>
                  <a:lnTo>
                    <a:pt x="20173" y="687015"/>
                  </a:lnTo>
                  <a:lnTo>
                    <a:pt x="31243" y="642132"/>
                  </a:lnTo>
                  <a:lnTo>
                    <a:pt x="44590" y="598192"/>
                  </a:lnTo>
                  <a:lnTo>
                    <a:pt x="60148" y="555261"/>
                  </a:lnTo>
                  <a:lnTo>
                    <a:pt x="77849" y="513407"/>
                  </a:lnTo>
                  <a:lnTo>
                    <a:pt x="97627" y="472697"/>
                  </a:lnTo>
                  <a:lnTo>
                    <a:pt x="119416" y="433196"/>
                  </a:lnTo>
                  <a:lnTo>
                    <a:pt x="143148" y="394973"/>
                  </a:lnTo>
                  <a:lnTo>
                    <a:pt x="168758" y="358092"/>
                  </a:lnTo>
                  <a:lnTo>
                    <a:pt x="196177" y="322622"/>
                  </a:lnTo>
                  <a:lnTo>
                    <a:pt x="225340" y="288628"/>
                  </a:lnTo>
                  <a:lnTo>
                    <a:pt x="256180" y="256178"/>
                  </a:lnTo>
                  <a:lnTo>
                    <a:pt x="288630" y="225339"/>
                  </a:lnTo>
                  <a:lnTo>
                    <a:pt x="322624" y="196176"/>
                  </a:lnTo>
                  <a:lnTo>
                    <a:pt x="358094" y="168756"/>
                  </a:lnTo>
                  <a:lnTo>
                    <a:pt x="394975" y="143147"/>
                  </a:lnTo>
                  <a:lnTo>
                    <a:pt x="433199" y="119415"/>
                  </a:lnTo>
                  <a:lnTo>
                    <a:pt x="472699" y="97626"/>
                  </a:lnTo>
                  <a:lnTo>
                    <a:pt x="513410" y="77848"/>
                  </a:lnTo>
                  <a:lnTo>
                    <a:pt x="555263" y="60147"/>
                  </a:lnTo>
                  <a:lnTo>
                    <a:pt x="598194" y="44590"/>
                  </a:lnTo>
                  <a:lnTo>
                    <a:pt x="642134" y="31243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2" y="256179"/>
                  </a:lnTo>
                  <a:lnTo>
                    <a:pt x="1527162" y="292204"/>
                  </a:lnTo>
                  <a:lnTo>
                    <a:pt x="1558958" y="329912"/>
                  </a:lnTo>
                  <a:lnTo>
                    <a:pt x="1588465" y="369194"/>
                  </a:lnTo>
                  <a:lnTo>
                    <a:pt x="1615639" y="409945"/>
                  </a:lnTo>
                  <a:lnTo>
                    <a:pt x="1640436" y="452056"/>
                  </a:lnTo>
                  <a:lnTo>
                    <a:pt x="1662810" y="495422"/>
                  </a:lnTo>
                  <a:lnTo>
                    <a:pt x="1682718" y="539934"/>
                  </a:lnTo>
                  <a:lnTo>
                    <a:pt x="1700116" y="585486"/>
                  </a:lnTo>
                  <a:lnTo>
                    <a:pt x="1714958" y="631972"/>
                  </a:lnTo>
                  <a:lnTo>
                    <a:pt x="1727202" y="679283"/>
                  </a:lnTo>
                  <a:lnTo>
                    <a:pt x="1736801" y="727313"/>
                  </a:lnTo>
                  <a:lnTo>
                    <a:pt x="1743713" y="775956"/>
                  </a:lnTo>
                  <a:lnTo>
                    <a:pt x="1747893" y="825103"/>
                  </a:lnTo>
                  <a:lnTo>
                    <a:pt x="1749296" y="874648"/>
                  </a:lnTo>
                  <a:lnTo>
                    <a:pt x="1748002" y="922638"/>
                  </a:lnTo>
                  <a:lnTo>
                    <a:pt x="1744164" y="969952"/>
                  </a:lnTo>
                  <a:lnTo>
                    <a:pt x="1737848" y="1016522"/>
                  </a:lnTo>
                  <a:lnTo>
                    <a:pt x="1729122" y="1062283"/>
                  </a:lnTo>
                  <a:lnTo>
                    <a:pt x="1718052" y="1107167"/>
                  </a:lnTo>
                  <a:lnTo>
                    <a:pt x="1704705" y="1151108"/>
                  </a:lnTo>
                  <a:lnTo>
                    <a:pt x="1689148" y="1194039"/>
                  </a:lnTo>
                  <a:lnTo>
                    <a:pt x="1671447" y="1235894"/>
                  </a:lnTo>
                  <a:lnTo>
                    <a:pt x="1651668" y="1276605"/>
                  </a:lnTo>
                  <a:lnTo>
                    <a:pt x="1629880" y="1316106"/>
                  </a:lnTo>
                  <a:lnTo>
                    <a:pt x="1606147" y="1354330"/>
                  </a:lnTo>
                  <a:lnTo>
                    <a:pt x="1580538" y="1391211"/>
                  </a:lnTo>
                  <a:lnTo>
                    <a:pt x="1553118" y="1426682"/>
                  </a:lnTo>
                  <a:lnTo>
                    <a:pt x="1523955" y="1460676"/>
                  </a:lnTo>
                  <a:lnTo>
                    <a:pt x="1493115" y="1493126"/>
                  </a:lnTo>
                  <a:lnTo>
                    <a:pt x="1460665" y="1523967"/>
                  </a:lnTo>
                  <a:lnTo>
                    <a:pt x="1426672" y="1553130"/>
                  </a:lnTo>
                  <a:lnTo>
                    <a:pt x="1391201" y="1580550"/>
                  </a:lnTo>
                  <a:lnTo>
                    <a:pt x="1354321" y="1606159"/>
                  </a:lnTo>
                  <a:lnTo>
                    <a:pt x="1316097" y="1629892"/>
                  </a:lnTo>
                  <a:lnTo>
                    <a:pt x="1276596" y="1651680"/>
                  </a:lnTo>
                  <a:lnTo>
                    <a:pt x="1235886" y="1671459"/>
                  </a:lnTo>
                  <a:lnTo>
                    <a:pt x="1194032" y="1689160"/>
                  </a:lnTo>
                  <a:lnTo>
                    <a:pt x="1151102" y="1704718"/>
                  </a:lnTo>
                  <a:lnTo>
                    <a:pt x="1107162" y="1718065"/>
                  </a:lnTo>
                  <a:lnTo>
                    <a:pt x="1062279" y="1729135"/>
                  </a:lnTo>
                  <a:lnTo>
                    <a:pt x="1016519" y="1737861"/>
                  </a:lnTo>
                  <a:lnTo>
                    <a:pt x="969949" y="1744176"/>
                  </a:lnTo>
                  <a:lnTo>
                    <a:pt x="922637" y="1748014"/>
                  </a:lnTo>
                  <a:lnTo>
                    <a:pt x="874648" y="1749309"/>
                  </a:lnTo>
                  <a:close/>
                </a:path>
              </a:pathLst>
            </a:custGeom>
            <a:solidFill>
              <a:srgbClr val="FF0000">
                <a:alpha val="268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/>
            <p:cNvSpPr/>
            <p:nvPr/>
          </p:nvSpPr>
          <p:spPr>
            <a:xfrm>
              <a:off x="2196870" y="1392384"/>
              <a:ext cx="1749425" cy="1749425"/>
            </a:xfrm>
            <a:custGeom>
              <a:avLst/>
              <a:gdLst/>
              <a:ahLst/>
              <a:cxnLst/>
              <a:rect l="l" t="t" r="r" b="b"/>
              <a:pathLst>
                <a:path w="1749425" h="1749425">
                  <a:moveTo>
                    <a:pt x="0" y="874648"/>
                  </a:moveTo>
                  <a:lnTo>
                    <a:pt x="1294" y="826658"/>
                  </a:lnTo>
                  <a:lnTo>
                    <a:pt x="5132" y="779345"/>
                  </a:lnTo>
                  <a:lnTo>
                    <a:pt x="11447" y="732775"/>
                  </a:lnTo>
                  <a:lnTo>
                    <a:pt x="20173" y="687015"/>
                  </a:lnTo>
                  <a:lnTo>
                    <a:pt x="31243" y="642132"/>
                  </a:lnTo>
                  <a:lnTo>
                    <a:pt x="44590" y="598192"/>
                  </a:lnTo>
                  <a:lnTo>
                    <a:pt x="60148" y="555261"/>
                  </a:lnTo>
                  <a:lnTo>
                    <a:pt x="77849" y="513407"/>
                  </a:lnTo>
                  <a:lnTo>
                    <a:pt x="97627" y="472697"/>
                  </a:lnTo>
                  <a:lnTo>
                    <a:pt x="119416" y="433196"/>
                  </a:lnTo>
                  <a:lnTo>
                    <a:pt x="143148" y="394973"/>
                  </a:lnTo>
                  <a:lnTo>
                    <a:pt x="168758" y="358092"/>
                  </a:lnTo>
                  <a:lnTo>
                    <a:pt x="196177" y="322622"/>
                  </a:lnTo>
                  <a:lnTo>
                    <a:pt x="225340" y="288628"/>
                  </a:lnTo>
                  <a:lnTo>
                    <a:pt x="256180" y="256178"/>
                  </a:lnTo>
                  <a:lnTo>
                    <a:pt x="288630" y="225339"/>
                  </a:lnTo>
                  <a:lnTo>
                    <a:pt x="322624" y="196176"/>
                  </a:lnTo>
                  <a:lnTo>
                    <a:pt x="358094" y="168756"/>
                  </a:lnTo>
                  <a:lnTo>
                    <a:pt x="394975" y="143147"/>
                  </a:lnTo>
                  <a:lnTo>
                    <a:pt x="433199" y="119415"/>
                  </a:lnTo>
                  <a:lnTo>
                    <a:pt x="472699" y="97626"/>
                  </a:lnTo>
                  <a:lnTo>
                    <a:pt x="513410" y="77848"/>
                  </a:lnTo>
                  <a:lnTo>
                    <a:pt x="555263" y="60147"/>
                  </a:lnTo>
                  <a:lnTo>
                    <a:pt x="598193" y="44590"/>
                  </a:lnTo>
                  <a:lnTo>
                    <a:pt x="642134" y="31243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1" y="256179"/>
                  </a:lnTo>
                  <a:lnTo>
                    <a:pt x="1527162" y="292204"/>
                  </a:lnTo>
                  <a:lnTo>
                    <a:pt x="1558958" y="329912"/>
                  </a:lnTo>
                  <a:lnTo>
                    <a:pt x="1588465" y="369194"/>
                  </a:lnTo>
                  <a:lnTo>
                    <a:pt x="1615639" y="409945"/>
                  </a:lnTo>
                  <a:lnTo>
                    <a:pt x="1640435" y="452056"/>
                  </a:lnTo>
                  <a:lnTo>
                    <a:pt x="1662810" y="495422"/>
                  </a:lnTo>
                  <a:lnTo>
                    <a:pt x="1682718" y="539934"/>
                  </a:lnTo>
                  <a:lnTo>
                    <a:pt x="1700116" y="585486"/>
                  </a:lnTo>
                  <a:lnTo>
                    <a:pt x="1714958" y="631972"/>
                  </a:lnTo>
                  <a:lnTo>
                    <a:pt x="1727202" y="679283"/>
                  </a:lnTo>
                  <a:lnTo>
                    <a:pt x="1736801" y="727313"/>
                  </a:lnTo>
                  <a:lnTo>
                    <a:pt x="1743713" y="775956"/>
                  </a:lnTo>
                  <a:lnTo>
                    <a:pt x="1747893" y="825103"/>
                  </a:lnTo>
                  <a:lnTo>
                    <a:pt x="1749296" y="874648"/>
                  </a:lnTo>
                  <a:lnTo>
                    <a:pt x="1748002" y="922638"/>
                  </a:lnTo>
                  <a:lnTo>
                    <a:pt x="1744164" y="969952"/>
                  </a:lnTo>
                  <a:lnTo>
                    <a:pt x="1737848" y="1016522"/>
                  </a:lnTo>
                  <a:lnTo>
                    <a:pt x="1729122" y="1062283"/>
                  </a:lnTo>
                  <a:lnTo>
                    <a:pt x="1718052" y="1107167"/>
                  </a:lnTo>
                  <a:lnTo>
                    <a:pt x="1704705" y="1151108"/>
                  </a:lnTo>
                  <a:lnTo>
                    <a:pt x="1689148" y="1194039"/>
                  </a:lnTo>
                  <a:lnTo>
                    <a:pt x="1671447" y="1235894"/>
                  </a:lnTo>
                  <a:lnTo>
                    <a:pt x="1651668" y="1276605"/>
                  </a:lnTo>
                  <a:lnTo>
                    <a:pt x="1629880" y="1316106"/>
                  </a:lnTo>
                  <a:lnTo>
                    <a:pt x="1606147" y="1354330"/>
                  </a:lnTo>
                  <a:lnTo>
                    <a:pt x="1580538" y="1391211"/>
                  </a:lnTo>
                  <a:lnTo>
                    <a:pt x="1553118" y="1426682"/>
                  </a:lnTo>
                  <a:lnTo>
                    <a:pt x="1523955" y="1460676"/>
                  </a:lnTo>
                  <a:lnTo>
                    <a:pt x="1493115" y="1493126"/>
                  </a:lnTo>
                  <a:lnTo>
                    <a:pt x="1460665" y="1523966"/>
                  </a:lnTo>
                  <a:lnTo>
                    <a:pt x="1426671" y="1553130"/>
                  </a:lnTo>
                  <a:lnTo>
                    <a:pt x="1391201" y="1580550"/>
                  </a:lnTo>
                  <a:lnTo>
                    <a:pt x="1354321" y="1606159"/>
                  </a:lnTo>
                  <a:lnTo>
                    <a:pt x="1316097" y="1629892"/>
                  </a:lnTo>
                  <a:lnTo>
                    <a:pt x="1276596" y="1651680"/>
                  </a:lnTo>
                  <a:lnTo>
                    <a:pt x="1235886" y="1671459"/>
                  </a:lnTo>
                  <a:lnTo>
                    <a:pt x="1194032" y="1689160"/>
                  </a:lnTo>
                  <a:lnTo>
                    <a:pt x="1151102" y="1704718"/>
                  </a:lnTo>
                  <a:lnTo>
                    <a:pt x="1107162" y="1718065"/>
                  </a:lnTo>
                  <a:lnTo>
                    <a:pt x="1062279" y="1729135"/>
                  </a:lnTo>
                  <a:lnTo>
                    <a:pt x="1016519" y="1737861"/>
                  </a:lnTo>
                  <a:lnTo>
                    <a:pt x="969949" y="1744176"/>
                  </a:lnTo>
                  <a:lnTo>
                    <a:pt x="922637" y="1748014"/>
                  </a:lnTo>
                  <a:lnTo>
                    <a:pt x="874648" y="1749308"/>
                  </a:lnTo>
                  <a:lnTo>
                    <a:pt x="826659" y="1748014"/>
                  </a:lnTo>
                  <a:lnTo>
                    <a:pt x="779346" y="1744176"/>
                  </a:lnTo>
                  <a:lnTo>
                    <a:pt x="732777" y="1737861"/>
                  </a:lnTo>
                  <a:lnTo>
                    <a:pt x="687017" y="1729135"/>
                  </a:lnTo>
                  <a:lnTo>
                    <a:pt x="642134" y="1718065"/>
                  </a:lnTo>
                  <a:lnTo>
                    <a:pt x="598193" y="1704718"/>
                  </a:lnTo>
                  <a:lnTo>
                    <a:pt x="555263" y="1689160"/>
                  </a:lnTo>
                  <a:lnTo>
                    <a:pt x="513410" y="1671459"/>
                  </a:lnTo>
                  <a:lnTo>
                    <a:pt x="472699" y="1651680"/>
                  </a:lnTo>
                  <a:lnTo>
                    <a:pt x="433199" y="1629892"/>
                  </a:lnTo>
                  <a:lnTo>
                    <a:pt x="394975" y="1606159"/>
                  </a:lnTo>
                  <a:lnTo>
                    <a:pt x="358094" y="1580550"/>
                  </a:lnTo>
                  <a:lnTo>
                    <a:pt x="322624" y="1553130"/>
                  </a:lnTo>
                  <a:lnTo>
                    <a:pt x="288630" y="1523966"/>
                  </a:lnTo>
                  <a:lnTo>
                    <a:pt x="256180" y="1493126"/>
                  </a:lnTo>
                  <a:lnTo>
                    <a:pt x="225340" y="1460676"/>
                  </a:lnTo>
                  <a:lnTo>
                    <a:pt x="196177" y="1426682"/>
                  </a:lnTo>
                  <a:lnTo>
                    <a:pt x="168758" y="1391211"/>
                  </a:lnTo>
                  <a:lnTo>
                    <a:pt x="143148" y="1354330"/>
                  </a:lnTo>
                  <a:lnTo>
                    <a:pt x="119416" y="1316106"/>
                  </a:lnTo>
                  <a:lnTo>
                    <a:pt x="97627" y="1276605"/>
                  </a:lnTo>
                  <a:lnTo>
                    <a:pt x="77849" y="1235894"/>
                  </a:lnTo>
                  <a:lnTo>
                    <a:pt x="60148" y="1194039"/>
                  </a:lnTo>
                  <a:lnTo>
                    <a:pt x="44590" y="1151108"/>
                  </a:lnTo>
                  <a:lnTo>
                    <a:pt x="31243" y="1107167"/>
                  </a:lnTo>
                  <a:lnTo>
                    <a:pt x="20173" y="1062283"/>
                  </a:lnTo>
                  <a:lnTo>
                    <a:pt x="11447" y="1016522"/>
                  </a:lnTo>
                  <a:lnTo>
                    <a:pt x="5132" y="969952"/>
                  </a:lnTo>
                  <a:lnTo>
                    <a:pt x="1294" y="922638"/>
                  </a:lnTo>
                  <a:lnTo>
                    <a:pt x="0" y="87464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7"/>
          <p:cNvSpPr txBox="1"/>
          <p:nvPr/>
        </p:nvSpPr>
        <p:spPr>
          <a:xfrm>
            <a:off x="2742374" y="2147717"/>
            <a:ext cx="65786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Fairness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" name="object 8"/>
          <p:cNvGrpSpPr/>
          <p:nvPr/>
        </p:nvGrpSpPr>
        <p:grpSpPr>
          <a:xfrm>
            <a:off x="3491955" y="1387622"/>
            <a:ext cx="1758950" cy="1758950"/>
            <a:chOff x="3491955" y="1387622"/>
            <a:chExt cx="1758950" cy="1758950"/>
          </a:xfrm>
        </p:grpSpPr>
        <p:sp>
          <p:nvSpPr>
            <p:cNvPr id="13" name="object 9"/>
            <p:cNvSpPr/>
            <p:nvPr/>
          </p:nvSpPr>
          <p:spPr>
            <a:xfrm>
              <a:off x="3496718" y="1392384"/>
              <a:ext cx="1749425" cy="1749425"/>
            </a:xfrm>
            <a:custGeom>
              <a:avLst/>
              <a:gdLst/>
              <a:ahLst/>
              <a:cxnLst/>
              <a:rect l="l" t="t" r="r" b="b"/>
              <a:pathLst>
                <a:path w="1749425" h="1749425">
                  <a:moveTo>
                    <a:pt x="874648" y="1749309"/>
                  </a:moveTo>
                  <a:lnTo>
                    <a:pt x="826659" y="1748014"/>
                  </a:lnTo>
                  <a:lnTo>
                    <a:pt x="779346" y="1744176"/>
                  </a:lnTo>
                  <a:lnTo>
                    <a:pt x="732777" y="1737861"/>
                  </a:lnTo>
                  <a:lnTo>
                    <a:pt x="687017" y="1729135"/>
                  </a:lnTo>
                  <a:lnTo>
                    <a:pt x="642134" y="1718065"/>
                  </a:lnTo>
                  <a:lnTo>
                    <a:pt x="598194" y="1704718"/>
                  </a:lnTo>
                  <a:lnTo>
                    <a:pt x="555263" y="1689160"/>
                  </a:lnTo>
                  <a:lnTo>
                    <a:pt x="513410" y="1671459"/>
                  </a:lnTo>
                  <a:lnTo>
                    <a:pt x="472699" y="1651680"/>
                  </a:lnTo>
                  <a:lnTo>
                    <a:pt x="433199" y="1629892"/>
                  </a:lnTo>
                  <a:lnTo>
                    <a:pt x="394975" y="1606159"/>
                  </a:lnTo>
                  <a:lnTo>
                    <a:pt x="358094" y="1580550"/>
                  </a:lnTo>
                  <a:lnTo>
                    <a:pt x="322624" y="1553130"/>
                  </a:lnTo>
                  <a:lnTo>
                    <a:pt x="288630" y="1523967"/>
                  </a:lnTo>
                  <a:lnTo>
                    <a:pt x="256180" y="1493126"/>
                  </a:lnTo>
                  <a:lnTo>
                    <a:pt x="225340" y="1460676"/>
                  </a:lnTo>
                  <a:lnTo>
                    <a:pt x="196177" y="1426682"/>
                  </a:lnTo>
                  <a:lnTo>
                    <a:pt x="168758" y="1391211"/>
                  </a:lnTo>
                  <a:lnTo>
                    <a:pt x="143148" y="1354330"/>
                  </a:lnTo>
                  <a:lnTo>
                    <a:pt x="119416" y="1316106"/>
                  </a:lnTo>
                  <a:lnTo>
                    <a:pt x="97627" y="1276605"/>
                  </a:lnTo>
                  <a:lnTo>
                    <a:pt x="77849" y="1235894"/>
                  </a:lnTo>
                  <a:lnTo>
                    <a:pt x="60148" y="1194039"/>
                  </a:lnTo>
                  <a:lnTo>
                    <a:pt x="44590" y="1151108"/>
                  </a:lnTo>
                  <a:lnTo>
                    <a:pt x="31243" y="1107167"/>
                  </a:lnTo>
                  <a:lnTo>
                    <a:pt x="20173" y="1062283"/>
                  </a:lnTo>
                  <a:lnTo>
                    <a:pt x="11447" y="1016522"/>
                  </a:lnTo>
                  <a:lnTo>
                    <a:pt x="5132" y="969952"/>
                  </a:lnTo>
                  <a:lnTo>
                    <a:pt x="1294" y="922638"/>
                  </a:lnTo>
                  <a:lnTo>
                    <a:pt x="0" y="874648"/>
                  </a:lnTo>
                  <a:lnTo>
                    <a:pt x="1294" y="826658"/>
                  </a:lnTo>
                  <a:lnTo>
                    <a:pt x="5132" y="779345"/>
                  </a:lnTo>
                  <a:lnTo>
                    <a:pt x="11447" y="732775"/>
                  </a:lnTo>
                  <a:lnTo>
                    <a:pt x="20173" y="687015"/>
                  </a:lnTo>
                  <a:lnTo>
                    <a:pt x="31243" y="642132"/>
                  </a:lnTo>
                  <a:lnTo>
                    <a:pt x="44590" y="598192"/>
                  </a:lnTo>
                  <a:lnTo>
                    <a:pt x="60148" y="555261"/>
                  </a:lnTo>
                  <a:lnTo>
                    <a:pt x="77849" y="513407"/>
                  </a:lnTo>
                  <a:lnTo>
                    <a:pt x="97627" y="472697"/>
                  </a:lnTo>
                  <a:lnTo>
                    <a:pt x="119416" y="433196"/>
                  </a:lnTo>
                  <a:lnTo>
                    <a:pt x="143148" y="394973"/>
                  </a:lnTo>
                  <a:lnTo>
                    <a:pt x="168758" y="358092"/>
                  </a:lnTo>
                  <a:lnTo>
                    <a:pt x="196177" y="322622"/>
                  </a:lnTo>
                  <a:lnTo>
                    <a:pt x="225340" y="288628"/>
                  </a:lnTo>
                  <a:lnTo>
                    <a:pt x="256180" y="256178"/>
                  </a:lnTo>
                  <a:lnTo>
                    <a:pt x="288630" y="225339"/>
                  </a:lnTo>
                  <a:lnTo>
                    <a:pt x="322624" y="196176"/>
                  </a:lnTo>
                  <a:lnTo>
                    <a:pt x="358094" y="168756"/>
                  </a:lnTo>
                  <a:lnTo>
                    <a:pt x="394975" y="143147"/>
                  </a:lnTo>
                  <a:lnTo>
                    <a:pt x="433199" y="119415"/>
                  </a:lnTo>
                  <a:lnTo>
                    <a:pt x="472699" y="97626"/>
                  </a:lnTo>
                  <a:lnTo>
                    <a:pt x="513410" y="77848"/>
                  </a:lnTo>
                  <a:lnTo>
                    <a:pt x="555263" y="60147"/>
                  </a:lnTo>
                  <a:lnTo>
                    <a:pt x="598194" y="44590"/>
                  </a:lnTo>
                  <a:lnTo>
                    <a:pt x="642134" y="31243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2" y="256179"/>
                  </a:lnTo>
                  <a:lnTo>
                    <a:pt x="1527162" y="292204"/>
                  </a:lnTo>
                  <a:lnTo>
                    <a:pt x="1558958" y="329912"/>
                  </a:lnTo>
                  <a:lnTo>
                    <a:pt x="1588465" y="369194"/>
                  </a:lnTo>
                  <a:lnTo>
                    <a:pt x="1615639" y="409945"/>
                  </a:lnTo>
                  <a:lnTo>
                    <a:pt x="1640436" y="452056"/>
                  </a:lnTo>
                  <a:lnTo>
                    <a:pt x="1662810" y="495422"/>
                  </a:lnTo>
                  <a:lnTo>
                    <a:pt x="1682718" y="539934"/>
                  </a:lnTo>
                  <a:lnTo>
                    <a:pt x="1700116" y="585486"/>
                  </a:lnTo>
                  <a:lnTo>
                    <a:pt x="1714958" y="631972"/>
                  </a:lnTo>
                  <a:lnTo>
                    <a:pt x="1727202" y="679283"/>
                  </a:lnTo>
                  <a:lnTo>
                    <a:pt x="1736801" y="727313"/>
                  </a:lnTo>
                  <a:lnTo>
                    <a:pt x="1743713" y="775956"/>
                  </a:lnTo>
                  <a:lnTo>
                    <a:pt x="1747893" y="825103"/>
                  </a:lnTo>
                  <a:lnTo>
                    <a:pt x="1749296" y="874648"/>
                  </a:lnTo>
                  <a:lnTo>
                    <a:pt x="1748002" y="922638"/>
                  </a:lnTo>
                  <a:lnTo>
                    <a:pt x="1744164" y="969952"/>
                  </a:lnTo>
                  <a:lnTo>
                    <a:pt x="1737848" y="1016522"/>
                  </a:lnTo>
                  <a:lnTo>
                    <a:pt x="1729122" y="1062283"/>
                  </a:lnTo>
                  <a:lnTo>
                    <a:pt x="1718052" y="1107167"/>
                  </a:lnTo>
                  <a:lnTo>
                    <a:pt x="1704705" y="1151108"/>
                  </a:lnTo>
                  <a:lnTo>
                    <a:pt x="1689148" y="1194039"/>
                  </a:lnTo>
                  <a:lnTo>
                    <a:pt x="1671447" y="1235894"/>
                  </a:lnTo>
                  <a:lnTo>
                    <a:pt x="1651668" y="1276605"/>
                  </a:lnTo>
                  <a:lnTo>
                    <a:pt x="1629880" y="1316106"/>
                  </a:lnTo>
                  <a:lnTo>
                    <a:pt x="1606147" y="1354330"/>
                  </a:lnTo>
                  <a:lnTo>
                    <a:pt x="1580538" y="1391211"/>
                  </a:lnTo>
                  <a:lnTo>
                    <a:pt x="1553118" y="1426682"/>
                  </a:lnTo>
                  <a:lnTo>
                    <a:pt x="1523955" y="1460676"/>
                  </a:lnTo>
                  <a:lnTo>
                    <a:pt x="1493115" y="1493126"/>
                  </a:lnTo>
                  <a:lnTo>
                    <a:pt x="1460665" y="1523967"/>
                  </a:lnTo>
                  <a:lnTo>
                    <a:pt x="1426672" y="1553130"/>
                  </a:lnTo>
                  <a:lnTo>
                    <a:pt x="1391201" y="1580550"/>
                  </a:lnTo>
                  <a:lnTo>
                    <a:pt x="1354321" y="1606159"/>
                  </a:lnTo>
                  <a:lnTo>
                    <a:pt x="1316097" y="1629892"/>
                  </a:lnTo>
                  <a:lnTo>
                    <a:pt x="1276596" y="1651680"/>
                  </a:lnTo>
                  <a:lnTo>
                    <a:pt x="1235886" y="1671459"/>
                  </a:lnTo>
                  <a:lnTo>
                    <a:pt x="1194032" y="1689160"/>
                  </a:lnTo>
                  <a:lnTo>
                    <a:pt x="1151102" y="1704718"/>
                  </a:lnTo>
                  <a:lnTo>
                    <a:pt x="1107162" y="1718065"/>
                  </a:lnTo>
                  <a:lnTo>
                    <a:pt x="1062279" y="1729135"/>
                  </a:lnTo>
                  <a:lnTo>
                    <a:pt x="1016519" y="1737861"/>
                  </a:lnTo>
                  <a:lnTo>
                    <a:pt x="969949" y="1744176"/>
                  </a:lnTo>
                  <a:lnTo>
                    <a:pt x="922637" y="1748014"/>
                  </a:lnTo>
                  <a:lnTo>
                    <a:pt x="874648" y="1749309"/>
                  </a:lnTo>
                  <a:close/>
                </a:path>
              </a:pathLst>
            </a:custGeom>
            <a:solidFill>
              <a:srgbClr val="00C6FF">
                <a:alpha val="273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/>
            <p:cNvSpPr/>
            <p:nvPr/>
          </p:nvSpPr>
          <p:spPr>
            <a:xfrm>
              <a:off x="3496717" y="1392384"/>
              <a:ext cx="1749425" cy="1749425"/>
            </a:xfrm>
            <a:custGeom>
              <a:avLst/>
              <a:gdLst/>
              <a:ahLst/>
              <a:cxnLst/>
              <a:rect l="l" t="t" r="r" b="b"/>
              <a:pathLst>
                <a:path w="1749425" h="1749425">
                  <a:moveTo>
                    <a:pt x="0" y="874648"/>
                  </a:moveTo>
                  <a:lnTo>
                    <a:pt x="1294" y="826658"/>
                  </a:lnTo>
                  <a:lnTo>
                    <a:pt x="5132" y="779345"/>
                  </a:lnTo>
                  <a:lnTo>
                    <a:pt x="11447" y="732775"/>
                  </a:lnTo>
                  <a:lnTo>
                    <a:pt x="20173" y="687015"/>
                  </a:lnTo>
                  <a:lnTo>
                    <a:pt x="31243" y="642132"/>
                  </a:lnTo>
                  <a:lnTo>
                    <a:pt x="44590" y="598192"/>
                  </a:lnTo>
                  <a:lnTo>
                    <a:pt x="60148" y="555261"/>
                  </a:lnTo>
                  <a:lnTo>
                    <a:pt x="77849" y="513407"/>
                  </a:lnTo>
                  <a:lnTo>
                    <a:pt x="97627" y="472697"/>
                  </a:lnTo>
                  <a:lnTo>
                    <a:pt x="119416" y="433196"/>
                  </a:lnTo>
                  <a:lnTo>
                    <a:pt x="143148" y="394973"/>
                  </a:lnTo>
                  <a:lnTo>
                    <a:pt x="168758" y="358092"/>
                  </a:lnTo>
                  <a:lnTo>
                    <a:pt x="196177" y="322622"/>
                  </a:lnTo>
                  <a:lnTo>
                    <a:pt x="225340" y="288628"/>
                  </a:lnTo>
                  <a:lnTo>
                    <a:pt x="256180" y="256178"/>
                  </a:lnTo>
                  <a:lnTo>
                    <a:pt x="288630" y="225339"/>
                  </a:lnTo>
                  <a:lnTo>
                    <a:pt x="322624" y="196176"/>
                  </a:lnTo>
                  <a:lnTo>
                    <a:pt x="358094" y="168756"/>
                  </a:lnTo>
                  <a:lnTo>
                    <a:pt x="394975" y="143147"/>
                  </a:lnTo>
                  <a:lnTo>
                    <a:pt x="433199" y="119415"/>
                  </a:lnTo>
                  <a:lnTo>
                    <a:pt x="472699" y="97626"/>
                  </a:lnTo>
                  <a:lnTo>
                    <a:pt x="513410" y="77848"/>
                  </a:lnTo>
                  <a:lnTo>
                    <a:pt x="555263" y="60147"/>
                  </a:lnTo>
                  <a:lnTo>
                    <a:pt x="598193" y="44590"/>
                  </a:lnTo>
                  <a:lnTo>
                    <a:pt x="642134" y="31243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1" y="256179"/>
                  </a:lnTo>
                  <a:lnTo>
                    <a:pt x="1527162" y="292204"/>
                  </a:lnTo>
                  <a:lnTo>
                    <a:pt x="1558958" y="329912"/>
                  </a:lnTo>
                  <a:lnTo>
                    <a:pt x="1588465" y="369194"/>
                  </a:lnTo>
                  <a:lnTo>
                    <a:pt x="1615639" y="409945"/>
                  </a:lnTo>
                  <a:lnTo>
                    <a:pt x="1640435" y="452056"/>
                  </a:lnTo>
                  <a:lnTo>
                    <a:pt x="1662810" y="495422"/>
                  </a:lnTo>
                  <a:lnTo>
                    <a:pt x="1682718" y="539934"/>
                  </a:lnTo>
                  <a:lnTo>
                    <a:pt x="1700116" y="585486"/>
                  </a:lnTo>
                  <a:lnTo>
                    <a:pt x="1714958" y="631972"/>
                  </a:lnTo>
                  <a:lnTo>
                    <a:pt x="1727202" y="679283"/>
                  </a:lnTo>
                  <a:lnTo>
                    <a:pt x="1736801" y="727313"/>
                  </a:lnTo>
                  <a:lnTo>
                    <a:pt x="1743713" y="775956"/>
                  </a:lnTo>
                  <a:lnTo>
                    <a:pt x="1747893" y="825103"/>
                  </a:lnTo>
                  <a:lnTo>
                    <a:pt x="1749296" y="874648"/>
                  </a:lnTo>
                  <a:lnTo>
                    <a:pt x="1748002" y="922638"/>
                  </a:lnTo>
                  <a:lnTo>
                    <a:pt x="1744164" y="969952"/>
                  </a:lnTo>
                  <a:lnTo>
                    <a:pt x="1737848" y="1016522"/>
                  </a:lnTo>
                  <a:lnTo>
                    <a:pt x="1729122" y="1062283"/>
                  </a:lnTo>
                  <a:lnTo>
                    <a:pt x="1718052" y="1107167"/>
                  </a:lnTo>
                  <a:lnTo>
                    <a:pt x="1704705" y="1151108"/>
                  </a:lnTo>
                  <a:lnTo>
                    <a:pt x="1689148" y="1194039"/>
                  </a:lnTo>
                  <a:lnTo>
                    <a:pt x="1671447" y="1235894"/>
                  </a:lnTo>
                  <a:lnTo>
                    <a:pt x="1651668" y="1276605"/>
                  </a:lnTo>
                  <a:lnTo>
                    <a:pt x="1629880" y="1316106"/>
                  </a:lnTo>
                  <a:lnTo>
                    <a:pt x="1606147" y="1354330"/>
                  </a:lnTo>
                  <a:lnTo>
                    <a:pt x="1580538" y="1391211"/>
                  </a:lnTo>
                  <a:lnTo>
                    <a:pt x="1553118" y="1426682"/>
                  </a:lnTo>
                  <a:lnTo>
                    <a:pt x="1523955" y="1460676"/>
                  </a:lnTo>
                  <a:lnTo>
                    <a:pt x="1493115" y="1493126"/>
                  </a:lnTo>
                  <a:lnTo>
                    <a:pt x="1460665" y="1523966"/>
                  </a:lnTo>
                  <a:lnTo>
                    <a:pt x="1426671" y="1553130"/>
                  </a:lnTo>
                  <a:lnTo>
                    <a:pt x="1391201" y="1580550"/>
                  </a:lnTo>
                  <a:lnTo>
                    <a:pt x="1354321" y="1606159"/>
                  </a:lnTo>
                  <a:lnTo>
                    <a:pt x="1316097" y="1629892"/>
                  </a:lnTo>
                  <a:lnTo>
                    <a:pt x="1276596" y="1651680"/>
                  </a:lnTo>
                  <a:lnTo>
                    <a:pt x="1235886" y="1671459"/>
                  </a:lnTo>
                  <a:lnTo>
                    <a:pt x="1194032" y="1689160"/>
                  </a:lnTo>
                  <a:lnTo>
                    <a:pt x="1151102" y="1704718"/>
                  </a:lnTo>
                  <a:lnTo>
                    <a:pt x="1107162" y="1718065"/>
                  </a:lnTo>
                  <a:lnTo>
                    <a:pt x="1062279" y="1729135"/>
                  </a:lnTo>
                  <a:lnTo>
                    <a:pt x="1016519" y="1737861"/>
                  </a:lnTo>
                  <a:lnTo>
                    <a:pt x="969949" y="1744176"/>
                  </a:lnTo>
                  <a:lnTo>
                    <a:pt x="922637" y="1748014"/>
                  </a:lnTo>
                  <a:lnTo>
                    <a:pt x="874648" y="1749308"/>
                  </a:lnTo>
                  <a:lnTo>
                    <a:pt x="826659" y="1748014"/>
                  </a:lnTo>
                  <a:lnTo>
                    <a:pt x="779346" y="1744176"/>
                  </a:lnTo>
                  <a:lnTo>
                    <a:pt x="732777" y="1737861"/>
                  </a:lnTo>
                  <a:lnTo>
                    <a:pt x="687017" y="1729135"/>
                  </a:lnTo>
                  <a:lnTo>
                    <a:pt x="642134" y="1718065"/>
                  </a:lnTo>
                  <a:lnTo>
                    <a:pt x="598193" y="1704718"/>
                  </a:lnTo>
                  <a:lnTo>
                    <a:pt x="555263" y="1689160"/>
                  </a:lnTo>
                  <a:lnTo>
                    <a:pt x="513410" y="1671459"/>
                  </a:lnTo>
                  <a:lnTo>
                    <a:pt x="472699" y="1651680"/>
                  </a:lnTo>
                  <a:lnTo>
                    <a:pt x="433199" y="1629892"/>
                  </a:lnTo>
                  <a:lnTo>
                    <a:pt x="394975" y="1606159"/>
                  </a:lnTo>
                  <a:lnTo>
                    <a:pt x="358094" y="1580550"/>
                  </a:lnTo>
                  <a:lnTo>
                    <a:pt x="322624" y="1553130"/>
                  </a:lnTo>
                  <a:lnTo>
                    <a:pt x="288630" y="1523966"/>
                  </a:lnTo>
                  <a:lnTo>
                    <a:pt x="256180" y="1493126"/>
                  </a:lnTo>
                  <a:lnTo>
                    <a:pt x="225340" y="1460676"/>
                  </a:lnTo>
                  <a:lnTo>
                    <a:pt x="196177" y="1426682"/>
                  </a:lnTo>
                  <a:lnTo>
                    <a:pt x="168758" y="1391211"/>
                  </a:lnTo>
                  <a:lnTo>
                    <a:pt x="143148" y="1354330"/>
                  </a:lnTo>
                  <a:lnTo>
                    <a:pt x="119416" y="1316106"/>
                  </a:lnTo>
                  <a:lnTo>
                    <a:pt x="97627" y="1276605"/>
                  </a:lnTo>
                  <a:lnTo>
                    <a:pt x="77849" y="1235894"/>
                  </a:lnTo>
                  <a:lnTo>
                    <a:pt x="60148" y="1194039"/>
                  </a:lnTo>
                  <a:lnTo>
                    <a:pt x="44590" y="1151108"/>
                  </a:lnTo>
                  <a:lnTo>
                    <a:pt x="31243" y="1107167"/>
                  </a:lnTo>
                  <a:lnTo>
                    <a:pt x="20173" y="1062283"/>
                  </a:lnTo>
                  <a:lnTo>
                    <a:pt x="11447" y="1016522"/>
                  </a:lnTo>
                  <a:lnTo>
                    <a:pt x="5132" y="969952"/>
                  </a:lnTo>
                  <a:lnTo>
                    <a:pt x="1294" y="922638"/>
                  </a:lnTo>
                  <a:lnTo>
                    <a:pt x="0" y="87464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1"/>
          <p:cNvSpPr txBox="1"/>
          <p:nvPr/>
        </p:nvSpPr>
        <p:spPr>
          <a:xfrm>
            <a:off x="3849496" y="2147717"/>
            <a:ext cx="10420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latin typeface="Arial"/>
                <a:cs typeface="Arial"/>
              </a:rPr>
              <a:t>Accountability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" name="object 12"/>
          <p:cNvGrpSpPr/>
          <p:nvPr/>
        </p:nvGrpSpPr>
        <p:grpSpPr>
          <a:xfrm>
            <a:off x="2857956" y="2117695"/>
            <a:ext cx="1758950" cy="1758950"/>
            <a:chOff x="2857956" y="2117695"/>
            <a:chExt cx="1758950" cy="1758950"/>
          </a:xfrm>
        </p:grpSpPr>
        <p:sp>
          <p:nvSpPr>
            <p:cNvPr id="17" name="object 13"/>
            <p:cNvSpPr/>
            <p:nvPr/>
          </p:nvSpPr>
          <p:spPr>
            <a:xfrm>
              <a:off x="2862719" y="2122458"/>
              <a:ext cx="1749425" cy="1749425"/>
            </a:xfrm>
            <a:custGeom>
              <a:avLst/>
              <a:gdLst/>
              <a:ahLst/>
              <a:cxnLst/>
              <a:rect l="l" t="t" r="r" b="b"/>
              <a:pathLst>
                <a:path w="1749425" h="1749425">
                  <a:moveTo>
                    <a:pt x="874648" y="1749284"/>
                  </a:moveTo>
                  <a:lnTo>
                    <a:pt x="826659" y="1747989"/>
                  </a:lnTo>
                  <a:lnTo>
                    <a:pt x="779346" y="1744151"/>
                  </a:lnTo>
                  <a:lnTo>
                    <a:pt x="732777" y="1737836"/>
                  </a:lnTo>
                  <a:lnTo>
                    <a:pt x="687017" y="1729111"/>
                  </a:lnTo>
                  <a:lnTo>
                    <a:pt x="642134" y="1718042"/>
                  </a:lnTo>
                  <a:lnTo>
                    <a:pt x="598194" y="1704695"/>
                  </a:lnTo>
                  <a:lnTo>
                    <a:pt x="555263" y="1689138"/>
                  </a:lnTo>
                  <a:lnTo>
                    <a:pt x="513410" y="1671438"/>
                  </a:lnTo>
                  <a:lnTo>
                    <a:pt x="472699" y="1651660"/>
                  </a:lnTo>
                  <a:lnTo>
                    <a:pt x="433199" y="1629873"/>
                  </a:lnTo>
                  <a:lnTo>
                    <a:pt x="394975" y="1606141"/>
                  </a:lnTo>
                  <a:lnTo>
                    <a:pt x="358094" y="1580533"/>
                  </a:lnTo>
                  <a:lnTo>
                    <a:pt x="322624" y="1553114"/>
                  </a:lnTo>
                  <a:lnTo>
                    <a:pt x="288630" y="1523951"/>
                  </a:lnTo>
                  <a:lnTo>
                    <a:pt x="256180" y="1493112"/>
                  </a:lnTo>
                  <a:lnTo>
                    <a:pt x="225340" y="1460663"/>
                  </a:lnTo>
                  <a:lnTo>
                    <a:pt x="196177" y="1426669"/>
                  </a:lnTo>
                  <a:lnTo>
                    <a:pt x="168758" y="1391199"/>
                  </a:lnTo>
                  <a:lnTo>
                    <a:pt x="143148" y="1354319"/>
                  </a:lnTo>
                  <a:lnTo>
                    <a:pt x="119416" y="1316095"/>
                  </a:lnTo>
                  <a:lnTo>
                    <a:pt x="97627" y="1276595"/>
                  </a:lnTo>
                  <a:lnTo>
                    <a:pt x="77849" y="1235884"/>
                  </a:lnTo>
                  <a:lnTo>
                    <a:pt x="60148" y="1194030"/>
                  </a:lnTo>
                  <a:lnTo>
                    <a:pt x="44590" y="1151099"/>
                  </a:lnTo>
                  <a:lnTo>
                    <a:pt x="31243" y="1107158"/>
                  </a:lnTo>
                  <a:lnTo>
                    <a:pt x="20173" y="1062274"/>
                  </a:lnTo>
                  <a:lnTo>
                    <a:pt x="11447" y="1016512"/>
                  </a:lnTo>
                  <a:lnTo>
                    <a:pt x="5132" y="969941"/>
                  </a:lnTo>
                  <a:lnTo>
                    <a:pt x="1294" y="922627"/>
                  </a:lnTo>
                  <a:lnTo>
                    <a:pt x="0" y="874635"/>
                  </a:lnTo>
                  <a:lnTo>
                    <a:pt x="1294" y="826646"/>
                  </a:lnTo>
                  <a:lnTo>
                    <a:pt x="5132" y="779334"/>
                  </a:lnTo>
                  <a:lnTo>
                    <a:pt x="11447" y="732765"/>
                  </a:lnTo>
                  <a:lnTo>
                    <a:pt x="20173" y="687005"/>
                  </a:lnTo>
                  <a:lnTo>
                    <a:pt x="31243" y="642122"/>
                  </a:lnTo>
                  <a:lnTo>
                    <a:pt x="44590" y="598182"/>
                  </a:lnTo>
                  <a:lnTo>
                    <a:pt x="60148" y="555252"/>
                  </a:lnTo>
                  <a:lnTo>
                    <a:pt x="77849" y="513399"/>
                  </a:lnTo>
                  <a:lnTo>
                    <a:pt x="97627" y="472689"/>
                  </a:lnTo>
                  <a:lnTo>
                    <a:pt x="119416" y="433189"/>
                  </a:lnTo>
                  <a:lnTo>
                    <a:pt x="143148" y="394966"/>
                  </a:lnTo>
                  <a:lnTo>
                    <a:pt x="168758" y="358086"/>
                  </a:lnTo>
                  <a:lnTo>
                    <a:pt x="196177" y="322617"/>
                  </a:lnTo>
                  <a:lnTo>
                    <a:pt x="225340" y="288624"/>
                  </a:lnTo>
                  <a:lnTo>
                    <a:pt x="256180" y="256174"/>
                  </a:lnTo>
                  <a:lnTo>
                    <a:pt x="288630" y="225335"/>
                  </a:lnTo>
                  <a:lnTo>
                    <a:pt x="322624" y="196172"/>
                  </a:lnTo>
                  <a:lnTo>
                    <a:pt x="358094" y="168753"/>
                  </a:lnTo>
                  <a:lnTo>
                    <a:pt x="394975" y="143144"/>
                  </a:lnTo>
                  <a:lnTo>
                    <a:pt x="433199" y="119413"/>
                  </a:lnTo>
                  <a:lnTo>
                    <a:pt x="472699" y="97625"/>
                  </a:lnTo>
                  <a:lnTo>
                    <a:pt x="513410" y="77847"/>
                  </a:lnTo>
                  <a:lnTo>
                    <a:pt x="555263" y="60146"/>
                  </a:lnTo>
                  <a:lnTo>
                    <a:pt x="598194" y="44589"/>
                  </a:lnTo>
                  <a:lnTo>
                    <a:pt x="642134" y="31242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2" y="256179"/>
                  </a:lnTo>
                  <a:lnTo>
                    <a:pt x="1527162" y="292205"/>
                  </a:lnTo>
                  <a:lnTo>
                    <a:pt x="1558958" y="329914"/>
                  </a:lnTo>
                  <a:lnTo>
                    <a:pt x="1588465" y="369197"/>
                  </a:lnTo>
                  <a:lnTo>
                    <a:pt x="1615639" y="409948"/>
                  </a:lnTo>
                  <a:lnTo>
                    <a:pt x="1640436" y="452060"/>
                  </a:lnTo>
                  <a:lnTo>
                    <a:pt x="1662810" y="495426"/>
                  </a:lnTo>
                  <a:lnTo>
                    <a:pt x="1682718" y="539938"/>
                  </a:lnTo>
                  <a:lnTo>
                    <a:pt x="1700116" y="585490"/>
                  </a:lnTo>
                  <a:lnTo>
                    <a:pt x="1714958" y="631974"/>
                  </a:lnTo>
                  <a:lnTo>
                    <a:pt x="1727202" y="679284"/>
                  </a:lnTo>
                  <a:lnTo>
                    <a:pt x="1736801" y="727312"/>
                  </a:lnTo>
                  <a:lnTo>
                    <a:pt x="1743713" y="775951"/>
                  </a:lnTo>
                  <a:lnTo>
                    <a:pt x="1747893" y="825095"/>
                  </a:lnTo>
                  <a:lnTo>
                    <a:pt x="1749296" y="874635"/>
                  </a:lnTo>
                  <a:lnTo>
                    <a:pt x="1748002" y="922627"/>
                  </a:lnTo>
                  <a:lnTo>
                    <a:pt x="1744164" y="969941"/>
                  </a:lnTo>
                  <a:lnTo>
                    <a:pt x="1737848" y="1016512"/>
                  </a:lnTo>
                  <a:lnTo>
                    <a:pt x="1729122" y="1062274"/>
                  </a:lnTo>
                  <a:lnTo>
                    <a:pt x="1718052" y="1107158"/>
                  </a:lnTo>
                  <a:lnTo>
                    <a:pt x="1704705" y="1151099"/>
                  </a:lnTo>
                  <a:lnTo>
                    <a:pt x="1689148" y="1194030"/>
                  </a:lnTo>
                  <a:lnTo>
                    <a:pt x="1671447" y="1235884"/>
                  </a:lnTo>
                  <a:lnTo>
                    <a:pt x="1651668" y="1276595"/>
                  </a:lnTo>
                  <a:lnTo>
                    <a:pt x="1629880" y="1316095"/>
                  </a:lnTo>
                  <a:lnTo>
                    <a:pt x="1606147" y="1354319"/>
                  </a:lnTo>
                  <a:lnTo>
                    <a:pt x="1580538" y="1391199"/>
                  </a:lnTo>
                  <a:lnTo>
                    <a:pt x="1553118" y="1426669"/>
                  </a:lnTo>
                  <a:lnTo>
                    <a:pt x="1523955" y="1460663"/>
                  </a:lnTo>
                  <a:lnTo>
                    <a:pt x="1493115" y="1493112"/>
                  </a:lnTo>
                  <a:lnTo>
                    <a:pt x="1460665" y="1523951"/>
                  </a:lnTo>
                  <a:lnTo>
                    <a:pt x="1426672" y="1553114"/>
                  </a:lnTo>
                  <a:lnTo>
                    <a:pt x="1391201" y="1580533"/>
                  </a:lnTo>
                  <a:lnTo>
                    <a:pt x="1354321" y="1606141"/>
                  </a:lnTo>
                  <a:lnTo>
                    <a:pt x="1316097" y="1629873"/>
                  </a:lnTo>
                  <a:lnTo>
                    <a:pt x="1276596" y="1651660"/>
                  </a:lnTo>
                  <a:lnTo>
                    <a:pt x="1235886" y="1671438"/>
                  </a:lnTo>
                  <a:lnTo>
                    <a:pt x="1194032" y="1689138"/>
                  </a:lnTo>
                  <a:lnTo>
                    <a:pt x="1151102" y="1704695"/>
                  </a:lnTo>
                  <a:lnTo>
                    <a:pt x="1107162" y="1718042"/>
                  </a:lnTo>
                  <a:lnTo>
                    <a:pt x="1062279" y="1729111"/>
                  </a:lnTo>
                  <a:lnTo>
                    <a:pt x="1016519" y="1737836"/>
                  </a:lnTo>
                  <a:lnTo>
                    <a:pt x="969949" y="1744151"/>
                  </a:lnTo>
                  <a:lnTo>
                    <a:pt x="922637" y="1747989"/>
                  </a:lnTo>
                  <a:lnTo>
                    <a:pt x="874648" y="1749284"/>
                  </a:lnTo>
                  <a:close/>
                </a:path>
              </a:pathLst>
            </a:custGeom>
            <a:solidFill>
              <a:srgbClr val="FDFF00">
                <a:alpha val="340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/>
            <p:cNvSpPr/>
            <p:nvPr/>
          </p:nvSpPr>
          <p:spPr>
            <a:xfrm>
              <a:off x="2862719" y="2122458"/>
              <a:ext cx="1749425" cy="1749425"/>
            </a:xfrm>
            <a:custGeom>
              <a:avLst/>
              <a:gdLst/>
              <a:ahLst/>
              <a:cxnLst/>
              <a:rect l="l" t="t" r="r" b="b"/>
              <a:pathLst>
                <a:path w="1749425" h="1749425">
                  <a:moveTo>
                    <a:pt x="0" y="874635"/>
                  </a:moveTo>
                  <a:lnTo>
                    <a:pt x="1294" y="826646"/>
                  </a:lnTo>
                  <a:lnTo>
                    <a:pt x="5132" y="779334"/>
                  </a:lnTo>
                  <a:lnTo>
                    <a:pt x="11447" y="732765"/>
                  </a:lnTo>
                  <a:lnTo>
                    <a:pt x="20173" y="687005"/>
                  </a:lnTo>
                  <a:lnTo>
                    <a:pt x="31243" y="642122"/>
                  </a:lnTo>
                  <a:lnTo>
                    <a:pt x="44590" y="598182"/>
                  </a:lnTo>
                  <a:lnTo>
                    <a:pt x="60148" y="555252"/>
                  </a:lnTo>
                  <a:lnTo>
                    <a:pt x="77849" y="513399"/>
                  </a:lnTo>
                  <a:lnTo>
                    <a:pt x="97627" y="472689"/>
                  </a:lnTo>
                  <a:lnTo>
                    <a:pt x="119416" y="433189"/>
                  </a:lnTo>
                  <a:lnTo>
                    <a:pt x="143148" y="394966"/>
                  </a:lnTo>
                  <a:lnTo>
                    <a:pt x="168758" y="358086"/>
                  </a:lnTo>
                  <a:lnTo>
                    <a:pt x="196177" y="322617"/>
                  </a:lnTo>
                  <a:lnTo>
                    <a:pt x="225340" y="288624"/>
                  </a:lnTo>
                  <a:lnTo>
                    <a:pt x="256180" y="256174"/>
                  </a:lnTo>
                  <a:lnTo>
                    <a:pt x="288630" y="225335"/>
                  </a:lnTo>
                  <a:lnTo>
                    <a:pt x="322624" y="196172"/>
                  </a:lnTo>
                  <a:lnTo>
                    <a:pt x="358094" y="168753"/>
                  </a:lnTo>
                  <a:lnTo>
                    <a:pt x="394975" y="143144"/>
                  </a:lnTo>
                  <a:lnTo>
                    <a:pt x="433199" y="119413"/>
                  </a:lnTo>
                  <a:lnTo>
                    <a:pt x="472699" y="97625"/>
                  </a:lnTo>
                  <a:lnTo>
                    <a:pt x="513410" y="77847"/>
                  </a:lnTo>
                  <a:lnTo>
                    <a:pt x="555263" y="60146"/>
                  </a:lnTo>
                  <a:lnTo>
                    <a:pt x="598193" y="44589"/>
                  </a:lnTo>
                  <a:lnTo>
                    <a:pt x="642134" y="31242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1" y="256179"/>
                  </a:lnTo>
                  <a:lnTo>
                    <a:pt x="1527162" y="292205"/>
                  </a:lnTo>
                  <a:lnTo>
                    <a:pt x="1558958" y="329914"/>
                  </a:lnTo>
                  <a:lnTo>
                    <a:pt x="1588465" y="369197"/>
                  </a:lnTo>
                  <a:lnTo>
                    <a:pt x="1615639" y="409948"/>
                  </a:lnTo>
                  <a:lnTo>
                    <a:pt x="1640435" y="452060"/>
                  </a:lnTo>
                  <a:lnTo>
                    <a:pt x="1662810" y="495426"/>
                  </a:lnTo>
                  <a:lnTo>
                    <a:pt x="1682718" y="539938"/>
                  </a:lnTo>
                  <a:lnTo>
                    <a:pt x="1700116" y="585490"/>
                  </a:lnTo>
                  <a:lnTo>
                    <a:pt x="1714958" y="631974"/>
                  </a:lnTo>
                  <a:lnTo>
                    <a:pt x="1727202" y="679284"/>
                  </a:lnTo>
                  <a:lnTo>
                    <a:pt x="1736801" y="727312"/>
                  </a:lnTo>
                  <a:lnTo>
                    <a:pt x="1743713" y="775951"/>
                  </a:lnTo>
                  <a:lnTo>
                    <a:pt x="1747893" y="825095"/>
                  </a:lnTo>
                  <a:lnTo>
                    <a:pt x="1749296" y="874635"/>
                  </a:lnTo>
                  <a:lnTo>
                    <a:pt x="1748002" y="922627"/>
                  </a:lnTo>
                  <a:lnTo>
                    <a:pt x="1744164" y="969941"/>
                  </a:lnTo>
                  <a:lnTo>
                    <a:pt x="1737848" y="1016512"/>
                  </a:lnTo>
                  <a:lnTo>
                    <a:pt x="1729122" y="1062274"/>
                  </a:lnTo>
                  <a:lnTo>
                    <a:pt x="1718052" y="1107158"/>
                  </a:lnTo>
                  <a:lnTo>
                    <a:pt x="1704705" y="1151099"/>
                  </a:lnTo>
                  <a:lnTo>
                    <a:pt x="1689148" y="1194030"/>
                  </a:lnTo>
                  <a:lnTo>
                    <a:pt x="1671447" y="1235884"/>
                  </a:lnTo>
                  <a:lnTo>
                    <a:pt x="1651668" y="1276595"/>
                  </a:lnTo>
                  <a:lnTo>
                    <a:pt x="1629880" y="1316095"/>
                  </a:lnTo>
                  <a:lnTo>
                    <a:pt x="1606147" y="1354319"/>
                  </a:lnTo>
                  <a:lnTo>
                    <a:pt x="1580538" y="1391199"/>
                  </a:lnTo>
                  <a:lnTo>
                    <a:pt x="1553118" y="1426669"/>
                  </a:lnTo>
                  <a:lnTo>
                    <a:pt x="1523955" y="1460663"/>
                  </a:lnTo>
                  <a:lnTo>
                    <a:pt x="1493115" y="1493112"/>
                  </a:lnTo>
                  <a:lnTo>
                    <a:pt x="1460665" y="1523951"/>
                  </a:lnTo>
                  <a:lnTo>
                    <a:pt x="1426671" y="1553114"/>
                  </a:lnTo>
                  <a:lnTo>
                    <a:pt x="1391201" y="1580533"/>
                  </a:lnTo>
                  <a:lnTo>
                    <a:pt x="1354321" y="1606141"/>
                  </a:lnTo>
                  <a:lnTo>
                    <a:pt x="1316097" y="1629873"/>
                  </a:lnTo>
                  <a:lnTo>
                    <a:pt x="1276596" y="1651660"/>
                  </a:lnTo>
                  <a:lnTo>
                    <a:pt x="1235886" y="1671438"/>
                  </a:lnTo>
                  <a:lnTo>
                    <a:pt x="1194032" y="1689138"/>
                  </a:lnTo>
                  <a:lnTo>
                    <a:pt x="1151102" y="1704695"/>
                  </a:lnTo>
                  <a:lnTo>
                    <a:pt x="1107162" y="1718042"/>
                  </a:lnTo>
                  <a:lnTo>
                    <a:pt x="1062279" y="1729111"/>
                  </a:lnTo>
                  <a:lnTo>
                    <a:pt x="1016519" y="1737836"/>
                  </a:lnTo>
                  <a:lnTo>
                    <a:pt x="969949" y="1744151"/>
                  </a:lnTo>
                  <a:lnTo>
                    <a:pt x="922637" y="1747989"/>
                  </a:lnTo>
                  <a:lnTo>
                    <a:pt x="874648" y="1749283"/>
                  </a:lnTo>
                  <a:lnTo>
                    <a:pt x="826659" y="1747989"/>
                  </a:lnTo>
                  <a:lnTo>
                    <a:pt x="779346" y="1744151"/>
                  </a:lnTo>
                  <a:lnTo>
                    <a:pt x="732777" y="1737836"/>
                  </a:lnTo>
                  <a:lnTo>
                    <a:pt x="687017" y="1729111"/>
                  </a:lnTo>
                  <a:lnTo>
                    <a:pt x="642134" y="1718042"/>
                  </a:lnTo>
                  <a:lnTo>
                    <a:pt x="598193" y="1704695"/>
                  </a:lnTo>
                  <a:lnTo>
                    <a:pt x="555263" y="1689138"/>
                  </a:lnTo>
                  <a:lnTo>
                    <a:pt x="513410" y="1671438"/>
                  </a:lnTo>
                  <a:lnTo>
                    <a:pt x="472699" y="1651660"/>
                  </a:lnTo>
                  <a:lnTo>
                    <a:pt x="433199" y="1629873"/>
                  </a:lnTo>
                  <a:lnTo>
                    <a:pt x="394975" y="1606141"/>
                  </a:lnTo>
                  <a:lnTo>
                    <a:pt x="358094" y="1580533"/>
                  </a:lnTo>
                  <a:lnTo>
                    <a:pt x="322624" y="1553114"/>
                  </a:lnTo>
                  <a:lnTo>
                    <a:pt x="288630" y="1523951"/>
                  </a:lnTo>
                  <a:lnTo>
                    <a:pt x="256180" y="1493112"/>
                  </a:lnTo>
                  <a:lnTo>
                    <a:pt x="225340" y="1460663"/>
                  </a:lnTo>
                  <a:lnTo>
                    <a:pt x="196177" y="1426669"/>
                  </a:lnTo>
                  <a:lnTo>
                    <a:pt x="168758" y="1391199"/>
                  </a:lnTo>
                  <a:lnTo>
                    <a:pt x="143148" y="1354319"/>
                  </a:lnTo>
                  <a:lnTo>
                    <a:pt x="119416" y="1316095"/>
                  </a:lnTo>
                  <a:lnTo>
                    <a:pt x="97627" y="1276595"/>
                  </a:lnTo>
                  <a:lnTo>
                    <a:pt x="77849" y="1235884"/>
                  </a:lnTo>
                  <a:lnTo>
                    <a:pt x="60148" y="1194030"/>
                  </a:lnTo>
                  <a:lnTo>
                    <a:pt x="44590" y="1151099"/>
                  </a:lnTo>
                  <a:lnTo>
                    <a:pt x="31243" y="1107158"/>
                  </a:lnTo>
                  <a:lnTo>
                    <a:pt x="20173" y="1062274"/>
                  </a:lnTo>
                  <a:lnTo>
                    <a:pt x="11447" y="1016512"/>
                  </a:lnTo>
                  <a:lnTo>
                    <a:pt x="5132" y="969941"/>
                  </a:lnTo>
                  <a:lnTo>
                    <a:pt x="1294" y="922627"/>
                  </a:lnTo>
                  <a:lnTo>
                    <a:pt x="0" y="874635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5"/>
          <p:cNvSpPr txBox="1"/>
          <p:nvPr/>
        </p:nvSpPr>
        <p:spPr>
          <a:xfrm>
            <a:off x="3223191" y="2877788"/>
            <a:ext cx="10287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latin typeface="Arial"/>
                <a:cs typeface="Arial"/>
              </a:rPr>
              <a:t>T</a:t>
            </a:r>
            <a:r>
              <a:rPr sz="1300" dirty="0">
                <a:latin typeface="Arial"/>
                <a:cs typeface="Arial"/>
              </a:rPr>
              <a:t>ransparency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16"/>
          <p:cNvSpPr txBox="1"/>
          <p:nvPr/>
        </p:nvSpPr>
        <p:spPr>
          <a:xfrm>
            <a:off x="2196870" y="3971266"/>
            <a:ext cx="1428750" cy="369570"/>
          </a:xfrm>
          <a:prstGeom prst="rect">
            <a:avLst/>
          </a:prstGeom>
          <a:solidFill>
            <a:srgbClr val="1FFF00">
              <a:alpha val="29609"/>
            </a:srgbClr>
          </a:solidFill>
          <a:ln w="9524">
            <a:solidFill>
              <a:srgbClr val="595959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443230">
              <a:lnSpc>
                <a:spcPct val="100000"/>
              </a:lnSpc>
              <a:spcBef>
                <a:spcPts val="610"/>
              </a:spcBef>
            </a:pPr>
            <a:r>
              <a:rPr sz="1300" spc="-5" dirty="0">
                <a:latin typeface="Arial"/>
                <a:cs typeface="Arial"/>
              </a:rPr>
              <a:t>Privacy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17"/>
          <p:cNvSpPr txBox="1"/>
          <p:nvPr/>
        </p:nvSpPr>
        <p:spPr>
          <a:xfrm>
            <a:off x="3823517" y="3971266"/>
            <a:ext cx="1428750" cy="369570"/>
          </a:xfrm>
          <a:prstGeom prst="rect">
            <a:avLst/>
          </a:prstGeom>
          <a:solidFill>
            <a:srgbClr val="C100FF">
              <a:alpha val="24578"/>
            </a:srgbClr>
          </a:solidFill>
          <a:ln w="9524">
            <a:solidFill>
              <a:srgbClr val="595959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610"/>
              </a:spcBef>
            </a:pPr>
            <a:r>
              <a:rPr sz="1300" spc="-5" dirty="0">
                <a:latin typeface="Arial"/>
                <a:cs typeface="Arial"/>
              </a:rPr>
              <a:t>Robustness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2" name="object 18"/>
          <p:cNvSpPr txBox="1"/>
          <p:nvPr/>
        </p:nvSpPr>
        <p:spPr>
          <a:xfrm>
            <a:off x="7292210" y="1532854"/>
            <a:ext cx="118872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70" algn="ctr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Psychology  Social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Science  Public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Policy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7315200" y="2571750"/>
            <a:ext cx="1188720" cy="48474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70" algn="ctr">
              <a:lnSpc>
                <a:spcPts val="1650"/>
              </a:lnSpc>
              <a:spcBef>
                <a:spcPts val="180"/>
              </a:spcBef>
            </a:pPr>
            <a:r>
              <a:rPr lang="en-IN" sz="1400" spc="-5" dirty="0" smtClean="0">
                <a:latin typeface="Arial"/>
                <a:cs typeface="Arial"/>
              </a:rPr>
              <a:t>Statistics</a:t>
            </a:r>
          </a:p>
          <a:p>
            <a:pPr marL="12700" marR="5080" indent="1270" algn="ctr">
              <a:lnSpc>
                <a:spcPts val="1650"/>
              </a:lnSpc>
              <a:spcBef>
                <a:spcPts val="180"/>
              </a:spcBef>
            </a:pPr>
            <a:r>
              <a:rPr lang="en-IN" sz="1400" spc="-5" dirty="0" smtClean="0">
                <a:latin typeface="Arial"/>
                <a:cs typeface="Arial"/>
              </a:rPr>
              <a:t>Theory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4" name="object 18"/>
          <p:cNvSpPr txBox="1"/>
          <p:nvPr/>
        </p:nvSpPr>
        <p:spPr>
          <a:xfrm>
            <a:off x="7315200" y="3818890"/>
            <a:ext cx="1188720" cy="4591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70" algn="ctr">
              <a:lnSpc>
                <a:spcPts val="1650"/>
              </a:lnSpc>
              <a:spcBef>
                <a:spcPts val="180"/>
              </a:spcBef>
            </a:pPr>
            <a:r>
              <a:rPr lang="en-IN" sz="1400" spc="-5" dirty="0" smtClean="0">
                <a:latin typeface="Arial"/>
                <a:cs typeface="Arial"/>
              </a:rPr>
              <a:t>Machine Learning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947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8260" y="1171067"/>
            <a:ext cx="3091180" cy="110109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356235" indent="-344170">
              <a:lnSpc>
                <a:spcPct val="100000"/>
              </a:lnSpc>
              <a:spcBef>
                <a:spcPts val="465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1500" spc="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1/2</a:t>
            </a:r>
            <a:endParaRPr sz="2250" baseline="1851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7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1851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67" baseline="1851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2250" baseline="1851" dirty="0">
                <a:solidFill>
                  <a:srgbClr val="595959"/>
                </a:solidFill>
                <a:latin typeface="Arial"/>
                <a:cs typeface="Arial"/>
              </a:rPr>
              <a:t>Y = yes) =</a:t>
            </a:r>
            <a:r>
              <a:rPr sz="2250" spc="-30" baseline="1851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1/2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330"/>
              </a:spcBef>
              <a:buChar char="●"/>
              <a:tabLst>
                <a:tab pos="356235" algn="l"/>
                <a:tab pos="356870" algn="l"/>
              </a:tabLst>
            </a:pP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H,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2250" spc="-7" baseline="3703" dirty="0">
                <a:solidFill>
                  <a:srgbClr val="595959"/>
                </a:solidFill>
                <a:latin typeface="Arial"/>
                <a:cs typeface="Arial"/>
              </a:rPr>
              <a:t>no) </a:t>
            </a:r>
            <a:r>
              <a:rPr sz="2250" baseline="3703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250" spc="-104" baseline="3703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  <a:p>
            <a:pPr marL="356235" indent="-344170">
              <a:lnSpc>
                <a:spcPct val="100000"/>
              </a:lnSpc>
              <a:spcBef>
                <a:spcPts val="200"/>
              </a:spcBef>
              <a:buChar char="●"/>
              <a:tabLst>
                <a:tab pos="356235" algn="l"/>
                <a:tab pos="356870" algn="l"/>
              </a:tabLst>
            </a:pP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P(Ŷ1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 1 | R = 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W,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Y = </a:t>
            </a:r>
            <a:r>
              <a:rPr sz="1500" spc="-5" dirty="0">
                <a:solidFill>
                  <a:srgbClr val="595959"/>
                </a:solidFill>
                <a:latin typeface="Arial"/>
                <a:cs typeface="Arial"/>
              </a:rPr>
              <a:t>no)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1500" spc="-1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250" baseline="-5555" dirty="0">
                <a:solidFill>
                  <a:srgbClr val="595959"/>
                </a:solidFill>
                <a:latin typeface="Arial"/>
                <a:cs typeface="Arial"/>
              </a:rPr>
              <a:t>0</a:t>
            </a:r>
            <a:endParaRPr sz="2250" baseline="-5555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Equality </a:t>
            </a:r>
            <a:r>
              <a:rPr spc="-5" dirty="0"/>
              <a:t>of Opportunity/Odds for </a:t>
            </a:r>
            <a:r>
              <a:rPr spc="-10" dirty="0"/>
              <a:t>Predictor</a:t>
            </a:r>
            <a:r>
              <a:rPr spc="-85" dirty="0"/>
              <a:t> </a:t>
            </a:r>
            <a:r>
              <a:rPr spc="-10" dirty="0"/>
              <a:t>Ŷ2</a:t>
            </a:r>
            <a:endParaRPr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23682" y="2341182"/>
          <a:ext cx="4357369" cy="2222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/>
                <a:gridCol w="659765"/>
                <a:gridCol w="585469"/>
                <a:gridCol w="622300"/>
                <a:gridCol w="622300"/>
                <a:gridCol w="622300"/>
                <a:gridCol w="622300"/>
              </a:tblGrid>
              <a:tr h="497173">
                <a:tc>
                  <a:txBody>
                    <a:bodyPr/>
                    <a:lstStyle/>
                    <a:p>
                      <a:pPr marL="143510" marR="113664" indent="-2286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Race</a:t>
                      </a:r>
                      <a:r>
                        <a:rPr sz="7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and  Ethnicity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Skill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 marR="123825" indent="-8509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Years</a:t>
                      </a:r>
                      <a:r>
                        <a:rPr sz="7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of  Exp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 marR="120650" indent="26670" algn="just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Goes to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Mexican  Markets?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92075" indent="9525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Hiring  Decision</a:t>
                      </a:r>
                      <a:r>
                        <a:rPr sz="7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Y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1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5430" marR="126364" indent="-132080">
                        <a:lnSpc>
                          <a:spcPts val="819"/>
                        </a:lnSpc>
                        <a:spcBef>
                          <a:spcPts val="69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Predictor 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Ŷ</a:t>
                      </a:r>
                      <a:r>
                        <a:rPr sz="675" baseline="-30864" dirty="0">
                          <a:latin typeface="Arial"/>
                          <a:cs typeface="Arial"/>
                        </a:rPr>
                        <a:t>2</a:t>
                      </a:r>
                      <a:endParaRPr sz="675" baseline="-30864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9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Hispanic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Python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Java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yes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2876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White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C++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AFE5B1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4587842" y="1414476"/>
            <a:ext cx="3361057" cy="223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83254" y="2017194"/>
            <a:ext cx="2993905" cy="243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55669" y="1089276"/>
            <a:ext cx="21018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48DD08"/>
                </a:solidFill>
                <a:latin typeface="DejaVu Sans"/>
                <a:cs typeface="DejaVu Sans"/>
              </a:rPr>
              <a:t>✔</a:t>
            </a:r>
            <a:r>
              <a:rPr sz="1400" spc="55" dirty="0">
                <a:latin typeface="Arial"/>
                <a:cs typeface="Arial"/>
              </a:rPr>
              <a:t>Equality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Opportunity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9311" y="1698875"/>
            <a:ext cx="1489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F0000"/>
                </a:solidFill>
                <a:latin typeface="AoyagiKouzanFontT"/>
                <a:cs typeface="AoyagiKouzanFontT"/>
              </a:rPr>
              <a:t>✗</a:t>
            </a:r>
            <a:r>
              <a:rPr sz="1400" spc="-85" dirty="0">
                <a:latin typeface="Arial"/>
                <a:cs typeface="Arial"/>
              </a:rPr>
              <a:t>Equality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Odds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74317" y="1331502"/>
            <a:ext cx="152255" cy="331407"/>
            <a:chOff x="3874317" y="1331502"/>
            <a:chExt cx="152255" cy="331407"/>
          </a:xfrm>
        </p:grpSpPr>
        <p:sp>
          <p:nvSpPr>
            <p:cNvPr id="10" name="object 10"/>
            <p:cNvSpPr/>
            <p:nvPr/>
          </p:nvSpPr>
          <p:spPr>
            <a:xfrm>
              <a:off x="3888142" y="1344112"/>
              <a:ext cx="138430" cy="306070"/>
            </a:xfrm>
            <a:custGeom>
              <a:avLst/>
              <a:gdLst/>
              <a:ahLst/>
              <a:cxnLst/>
              <a:rect l="l" t="t" r="r" b="b"/>
              <a:pathLst>
                <a:path w="138429" h="306069">
                  <a:moveTo>
                    <a:pt x="0" y="0"/>
                  </a:moveTo>
                  <a:lnTo>
                    <a:pt x="749" y="632"/>
                  </a:lnTo>
                  <a:lnTo>
                    <a:pt x="4399" y="3724"/>
                  </a:lnTo>
                  <a:lnTo>
                    <a:pt x="8299" y="6987"/>
                  </a:lnTo>
                  <a:lnTo>
                    <a:pt x="38653" y="32436"/>
                  </a:lnTo>
                  <a:lnTo>
                    <a:pt x="93164" y="82715"/>
                  </a:lnTo>
                  <a:lnTo>
                    <a:pt x="131689" y="133926"/>
                  </a:lnTo>
                  <a:lnTo>
                    <a:pt x="137949" y="157134"/>
                  </a:lnTo>
                  <a:lnTo>
                    <a:pt x="132805" y="180033"/>
                  </a:lnTo>
                  <a:lnTo>
                    <a:pt x="96736" y="229230"/>
                  </a:lnTo>
                  <a:lnTo>
                    <a:pt x="57941" y="265363"/>
                  </a:lnTo>
                  <a:lnTo>
                    <a:pt x="19399" y="297279"/>
                  </a:lnTo>
                  <a:lnTo>
                    <a:pt x="8749" y="30598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4317" y="1331502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40">
                  <a:moveTo>
                    <a:pt x="14524" y="27742"/>
                  </a:moveTo>
                  <a:lnTo>
                    <a:pt x="0" y="0"/>
                  </a:lnTo>
                  <a:lnTo>
                    <a:pt x="28949" y="11909"/>
                  </a:lnTo>
                  <a:lnTo>
                    <a:pt x="13824" y="12609"/>
                  </a:lnTo>
                  <a:lnTo>
                    <a:pt x="14524" y="2774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74317" y="1331502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40">
                  <a:moveTo>
                    <a:pt x="13824" y="12609"/>
                  </a:moveTo>
                  <a:lnTo>
                    <a:pt x="28949" y="11909"/>
                  </a:lnTo>
                  <a:lnTo>
                    <a:pt x="0" y="0"/>
                  </a:lnTo>
                  <a:lnTo>
                    <a:pt x="14524" y="27742"/>
                  </a:lnTo>
                  <a:lnTo>
                    <a:pt x="13824" y="126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82917" y="163496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27597"/>
                  </a:moveTo>
                  <a:lnTo>
                    <a:pt x="14824" y="0"/>
                  </a:lnTo>
                  <a:lnTo>
                    <a:pt x="13974" y="15124"/>
                  </a:lnTo>
                  <a:lnTo>
                    <a:pt x="29099" y="15974"/>
                  </a:lnTo>
                  <a:lnTo>
                    <a:pt x="0" y="275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82917" y="1634969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3974" y="15124"/>
                  </a:moveTo>
                  <a:lnTo>
                    <a:pt x="14824" y="0"/>
                  </a:lnTo>
                  <a:lnTo>
                    <a:pt x="0" y="27597"/>
                  </a:lnTo>
                  <a:lnTo>
                    <a:pt x="29099" y="15974"/>
                  </a:lnTo>
                  <a:lnTo>
                    <a:pt x="13974" y="151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878079" y="1851608"/>
            <a:ext cx="161925" cy="340995"/>
            <a:chOff x="3878079" y="1851608"/>
            <a:chExt cx="161925" cy="340995"/>
          </a:xfrm>
        </p:grpSpPr>
        <p:sp>
          <p:nvSpPr>
            <p:cNvPr id="17" name="object 17"/>
            <p:cNvSpPr/>
            <p:nvPr/>
          </p:nvSpPr>
          <p:spPr>
            <a:xfrm>
              <a:off x="3896667" y="1868981"/>
              <a:ext cx="138430" cy="306070"/>
            </a:xfrm>
            <a:custGeom>
              <a:avLst/>
              <a:gdLst/>
              <a:ahLst/>
              <a:cxnLst/>
              <a:rect l="l" t="t" r="r" b="b"/>
              <a:pathLst>
                <a:path w="138429" h="306069">
                  <a:moveTo>
                    <a:pt x="0" y="0"/>
                  </a:moveTo>
                  <a:lnTo>
                    <a:pt x="749" y="632"/>
                  </a:lnTo>
                  <a:lnTo>
                    <a:pt x="4399" y="3724"/>
                  </a:lnTo>
                  <a:lnTo>
                    <a:pt x="8324" y="6987"/>
                  </a:lnTo>
                  <a:lnTo>
                    <a:pt x="12399" y="10397"/>
                  </a:lnTo>
                  <a:lnTo>
                    <a:pt x="25153" y="21044"/>
                  </a:lnTo>
                  <a:lnTo>
                    <a:pt x="38656" y="32436"/>
                  </a:lnTo>
                  <a:lnTo>
                    <a:pt x="93174" y="82715"/>
                  </a:lnTo>
                  <a:lnTo>
                    <a:pt x="131690" y="133927"/>
                  </a:lnTo>
                  <a:lnTo>
                    <a:pt x="137949" y="157134"/>
                  </a:lnTo>
                  <a:lnTo>
                    <a:pt x="132816" y="180034"/>
                  </a:lnTo>
                  <a:lnTo>
                    <a:pt x="96739" y="229230"/>
                  </a:lnTo>
                  <a:lnTo>
                    <a:pt x="57941" y="265363"/>
                  </a:lnTo>
                  <a:lnTo>
                    <a:pt x="19399" y="297279"/>
                  </a:lnTo>
                  <a:lnTo>
                    <a:pt x="8749" y="305981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2842" y="1856371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4524" y="27742"/>
                  </a:moveTo>
                  <a:lnTo>
                    <a:pt x="0" y="0"/>
                  </a:lnTo>
                  <a:lnTo>
                    <a:pt x="28949" y="11909"/>
                  </a:lnTo>
                  <a:lnTo>
                    <a:pt x="13824" y="12609"/>
                  </a:lnTo>
                  <a:lnTo>
                    <a:pt x="14524" y="2774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82842" y="1856371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3824" y="12609"/>
                  </a:moveTo>
                  <a:lnTo>
                    <a:pt x="28949" y="11909"/>
                  </a:lnTo>
                  <a:lnTo>
                    <a:pt x="0" y="0"/>
                  </a:lnTo>
                  <a:lnTo>
                    <a:pt x="14524" y="27742"/>
                  </a:lnTo>
                  <a:lnTo>
                    <a:pt x="13824" y="1260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91442" y="2159838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0" y="27597"/>
                  </a:moveTo>
                  <a:lnTo>
                    <a:pt x="14824" y="0"/>
                  </a:lnTo>
                  <a:lnTo>
                    <a:pt x="13974" y="15124"/>
                  </a:lnTo>
                  <a:lnTo>
                    <a:pt x="29099" y="15974"/>
                  </a:lnTo>
                  <a:lnTo>
                    <a:pt x="0" y="2759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91442" y="2159838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10" h="27939">
                  <a:moveTo>
                    <a:pt x="13974" y="15124"/>
                  </a:moveTo>
                  <a:lnTo>
                    <a:pt x="14824" y="0"/>
                  </a:lnTo>
                  <a:lnTo>
                    <a:pt x="0" y="27597"/>
                  </a:lnTo>
                  <a:lnTo>
                    <a:pt x="29099" y="15974"/>
                  </a:lnTo>
                  <a:lnTo>
                    <a:pt x="13974" y="151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114800" y="1200150"/>
            <a:ext cx="342265" cy="9398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000" spc="810" dirty="0">
                <a:solidFill>
                  <a:srgbClr val="48DD08"/>
                </a:solidFill>
                <a:latin typeface="DejaVu Sans"/>
                <a:cs typeface="DejaVu Sans"/>
              </a:rPr>
              <a:t>✔</a:t>
            </a:r>
            <a:endParaRPr sz="2000" dirty="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solidFill>
                  <a:srgbClr val="FF0000"/>
                </a:solidFill>
                <a:latin typeface="AoyagiKouzanFontT"/>
                <a:cs typeface="AoyagiKouzanFontT"/>
              </a:rPr>
              <a:t>✗</a:t>
            </a:r>
            <a:endParaRPr sz="2000" dirty="0">
              <a:latin typeface="AoyagiKouzanFontT"/>
              <a:cs typeface="AoyagiKouzanFon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Summary </a:t>
            </a:r>
            <a:r>
              <a:rPr sz="2800" spc="-5" dirty="0"/>
              <a:t>of Fairness</a:t>
            </a:r>
            <a:r>
              <a:rPr sz="2800" spc="-85" dirty="0"/>
              <a:t> </a:t>
            </a:r>
            <a:r>
              <a:rPr sz="2800" spc="-5" dirty="0"/>
              <a:t>Criteria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069348"/>
              </p:ext>
            </p:extLst>
          </p:nvPr>
        </p:nvGraphicFramePr>
        <p:xfrm>
          <a:off x="354686" y="1370954"/>
          <a:ext cx="8472804" cy="3061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8360"/>
                <a:gridCol w="4622165"/>
                <a:gridCol w="718820"/>
                <a:gridCol w="1013459"/>
              </a:tblGrid>
              <a:tr h="7341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50" dirty="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Fairness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Criteria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Criteria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4635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Group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Individual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7067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Unawareness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Excludes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Predictions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oyagiKouzanFontT"/>
                          <a:cs typeface="AoyagiKouzanFontT"/>
                        </a:rPr>
                        <a:t>✓</a:t>
                      </a:r>
                      <a:endParaRPr sz="1400">
                        <a:latin typeface="AoyagiKouzanFontT"/>
                        <a:cs typeface="AoyagiKouzanFont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529344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endParaRPr lang="en-IN" sz="1950" spc="0" dirty="0" smtClean="0">
                        <a:latin typeface="Times New Roman"/>
                        <a:cs typeface="Times New Roman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5" dirty="0" smtClean="0">
                          <a:latin typeface="Arial"/>
                          <a:cs typeface="Arial"/>
                        </a:rPr>
                        <a:t>Demographic</a:t>
                      </a:r>
                      <a:r>
                        <a:rPr sz="1400" spc="-1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Parity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 smtClean="0">
                        <a:latin typeface="AoyagiKouzanFontT"/>
                        <a:cs typeface="AoyagiKouzanFontT"/>
                      </a:endParaRP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 smtClean="0">
                          <a:latin typeface="AoyagiKouzanFontT"/>
                          <a:cs typeface="AoyagiKouzanFontT"/>
                        </a:rPr>
                        <a:t>✓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470674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Equalized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Odds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oyagiKouzanFontT"/>
                          <a:cs typeface="AoyagiKouzanFontT"/>
                        </a:rPr>
                        <a:t>✓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715073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Equalized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Opportunity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latin typeface="AoyagiKouzanFontT"/>
                          <a:cs typeface="AoyagiKouzanFontT"/>
                        </a:rPr>
                        <a:t>✓</a:t>
                      </a:r>
                      <a:endParaRPr sz="1400">
                        <a:latin typeface="AoyagiKouzanFontT"/>
                        <a:cs typeface="AoyagiKouzanFontT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2960787" y="3396254"/>
            <a:ext cx="3723524" cy="298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6674" y="3880924"/>
            <a:ext cx="4442385" cy="295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5200" y="2724150"/>
            <a:ext cx="3251233" cy="279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Fair Representation</a:t>
            </a:r>
            <a:r>
              <a:rPr sz="2800" spc="-90" dirty="0"/>
              <a:t> </a:t>
            </a:r>
            <a:r>
              <a:rPr sz="2800" spc="-5" dirty="0"/>
              <a:t>Learning</a:t>
            </a:r>
            <a:endParaRPr sz="280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533400" y="1200151"/>
            <a:ext cx="7620000" cy="381000"/>
          </a:xfrm>
        </p:spPr>
        <p:txBody>
          <a:bodyPr>
            <a:normAutofit/>
          </a:bodyPr>
          <a:lstStyle/>
          <a:p>
            <a:pPr marL="171450" lvl="1">
              <a:spcBef>
                <a:spcPts val="750"/>
              </a:spcBef>
            </a:pP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Ensure fairness up to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 certain</a:t>
            </a:r>
            <a:r>
              <a:rPr lang="en-US" sz="1800" spc="-8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level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Make representations fair</a:t>
            </a:r>
            <a:endParaRPr lang="en-IN" dirty="0"/>
          </a:p>
        </p:txBody>
      </p:sp>
      <p:sp>
        <p:nvSpPr>
          <p:cNvPr id="4" name="object 4"/>
          <p:cNvSpPr txBox="1"/>
          <p:nvPr/>
        </p:nvSpPr>
        <p:spPr>
          <a:xfrm>
            <a:off x="3275443" y="2188445"/>
            <a:ext cx="1817370" cy="213360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39"/>
              </a:lnSpc>
            </a:pPr>
            <a:r>
              <a:rPr sz="1400" dirty="0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71505" y="3021881"/>
            <a:ext cx="1229360" cy="731520"/>
            <a:chOff x="3571505" y="3021881"/>
            <a:chExt cx="1229360" cy="731520"/>
          </a:xfrm>
        </p:grpSpPr>
        <p:sp>
          <p:nvSpPr>
            <p:cNvPr id="6" name="object 6"/>
            <p:cNvSpPr/>
            <p:nvPr/>
          </p:nvSpPr>
          <p:spPr>
            <a:xfrm>
              <a:off x="3576267" y="3026643"/>
              <a:ext cx="1219835" cy="721995"/>
            </a:xfrm>
            <a:custGeom>
              <a:avLst/>
              <a:gdLst/>
              <a:ahLst/>
              <a:cxnLst/>
              <a:rect l="l" t="t" r="r" b="b"/>
              <a:pathLst>
                <a:path w="1219835" h="721995">
                  <a:moveTo>
                    <a:pt x="1219797" y="721498"/>
                  </a:moveTo>
                  <a:lnTo>
                    <a:pt x="0" y="721498"/>
                  </a:lnTo>
                  <a:lnTo>
                    <a:pt x="0" y="0"/>
                  </a:lnTo>
                  <a:lnTo>
                    <a:pt x="1219797" y="0"/>
                  </a:lnTo>
                  <a:lnTo>
                    <a:pt x="1219797" y="721498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76267" y="3026643"/>
              <a:ext cx="1219835" cy="721995"/>
            </a:xfrm>
            <a:custGeom>
              <a:avLst/>
              <a:gdLst/>
              <a:ahLst/>
              <a:cxnLst/>
              <a:rect l="l" t="t" r="r" b="b"/>
              <a:pathLst>
                <a:path w="1219835" h="721995">
                  <a:moveTo>
                    <a:pt x="0" y="0"/>
                  </a:moveTo>
                  <a:lnTo>
                    <a:pt x="1219797" y="0"/>
                  </a:lnTo>
                  <a:lnTo>
                    <a:pt x="1219797" y="721498"/>
                  </a:lnTo>
                  <a:lnTo>
                    <a:pt x="0" y="7214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41741" y="3262810"/>
            <a:ext cx="101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z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63554" y="2396982"/>
            <a:ext cx="1377315" cy="1835150"/>
            <a:chOff x="4163554" y="2396982"/>
            <a:chExt cx="1377315" cy="1835150"/>
          </a:xfrm>
        </p:grpSpPr>
        <p:sp>
          <p:nvSpPr>
            <p:cNvPr id="10" name="object 10"/>
            <p:cNvSpPr/>
            <p:nvPr/>
          </p:nvSpPr>
          <p:spPr>
            <a:xfrm>
              <a:off x="4183841" y="2401745"/>
              <a:ext cx="2540" cy="568325"/>
            </a:xfrm>
            <a:custGeom>
              <a:avLst/>
              <a:gdLst/>
              <a:ahLst/>
              <a:cxnLst/>
              <a:rect l="l" t="t" r="r" b="b"/>
              <a:pathLst>
                <a:path w="2539" h="568325">
                  <a:moveTo>
                    <a:pt x="0" y="0"/>
                  </a:moveTo>
                  <a:lnTo>
                    <a:pt x="2174" y="56774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70291" y="29694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899" y="43274"/>
                  </a:moveTo>
                  <a:lnTo>
                    <a:pt x="0" y="99"/>
                  </a:lnTo>
                  <a:lnTo>
                    <a:pt x="31474" y="0"/>
                  </a:lnTo>
                  <a:lnTo>
                    <a:pt x="15899" y="432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70291" y="29694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99"/>
                  </a:moveTo>
                  <a:lnTo>
                    <a:pt x="15899" y="43274"/>
                  </a:lnTo>
                  <a:lnTo>
                    <a:pt x="31474" y="0"/>
                  </a:lnTo>
                  <a:lnTo>
                    <a:pt x="0" y="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84041" y="3748142"/>
              <a:ext cx="2540" cy="435609"/>
            </a:xfrm>
            <a:custGeom>
              <a:avLst/>
              <a:gdLst/>
              <a:ahLst/>
              <a:cxnLst/>
              <a:rect l="l" t="t" r="r" b="b"/>
              <a:pathLst>
                <a:path w="2539" h="435610">
                  <a:moveTo>
                    <a:pt x="2124" y="0"/>
                  </a:moveTo>
                  <a:lnTo>
                    <a:pt x="0" y="4354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8316" y="41835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524" y="43299"/>
                  </a:moveTo>
                  <a:lnTo>
                    <a:pt x="0" y="0"/>
                  </a:lnTo>
                  <a:lnTo>
                    <a:pt x="31474" y="149"/>
                  </a:lnTo>
                  <a:lnTo>
                    <a:pt x="15524" y="432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68316" y="418351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524" y="43299"/>
                  </a:lnTo>
                  <a:lnTo>
                    <a:pt x="31474" y="1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53215" y="3386843"/>
              <a:ext cx="683260" cy="635"/>
            </a:xfrm>
            <a:custGeom>
              <a:avLst/>
              <a:gdLst/>
              <a:ahLst/>
              <a:cxnLst/>
              <a:rect l="l" t="t" r="r" b="b"/>
              <a:pathLst>
                <a:path w="683260" h="635">
                  <a:moveTo>
                    <a:pt x="682648" y="0"/>
                  </a:moveTo>
                  <a:lnTo>
                    <a:pt x="0" y="5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09990" y="3371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49" y="31449"/>
                  </a:moveTo>
                  <a:lnTo>
                    <a:pt x="0" y="15749"/>
                  </a:lnTo>
                  <a:lnTo>
                    <a:pt x="43199" y="0"/>
                  </a:lnTo>
                  <a:lnTo>
                    <a:pt x="43249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09990" y="33716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99" y="0"/>
                  </a:moveTo>
                  <a:lnTo>
                    <a:pt x="0" y="15749"/>
                  </a:lnTo>
                  <a:lnTo>
                    <a:pt x="43249" y="31449"/>
                  </a:lnTo>
                  <a:lnTo>
                    <a:pt x="431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49742" y="4240666"/>
            <a:ext cx="1468755" cy="32829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sz="1400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08886" y="3252352"/>
            <a:ext cx="272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fair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208291"/>
            <a:ext cx="6991350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/>
              <a:t>Prejudice Remover </a:t>
            </a:r>
            <a:r>
              <a:rPr sz="2500" spc="-5" dirty="0" err="1" smtClean="0"/>
              <a:t>Regularizer</a:t>
            </a:r>
            <a:endParaRPr sz="25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33400" y="1123950"/>
            <a:ext cx="7620000" cy="2046685"/>
          </a:xfrm>
        </p:spPr>
        <p:txBody>
          <a:bodyPr/>
          <a:lstStyle/>
          <a:p>
            <a:pPr marL="493394" indent="-336550">
              <a:lnSpc>
                <a:spcPct val="100000"/>
              </a:lnSpc>
              <a:spcBef>
                <a:spcPts val="330"/>
              </a:spcBef>
              <a:tabLst>
                <a:tab pos="836294" algn="l"/>
                <a:tab pos="836930" algn="l"/>
              </a:tabLst>
            </a:pPr>
            <a:r>
              <a:rPr lang="en-US" sz="1550" spc="-5" dirty="0">
                <a:latin typeface="Arial"/>
                <a:cs typeface="Arial"/>
              </a:rPr>
              <a:t>Prejudice</a:t>
            </a:r>
            <a:endParaRPr lang="en-US" sz="1550" dirty="0">
              <a:latin typeface="Arial"/>
              <a:cs typeface="Arial"/>
            </a:endParaRPr>
          </a:p>
          <a:p>
            <a:pPr marL="950595" lvl="1" indent="-336550">
              <a:lnSpc>
                <a:spcPct val="100000"/>
              </a:lnSpc>
              <a:spcBef>
                <a:spcPts val="270"/>
              </a:spcBef>
              <a:tabLst>
                <a:tab pos="1293495" algn="l"/>
                <a:tab pos="1294130" algn="l"/>
              </a:tabLst>
            </a:pPr>
            <a:r>
              <a:rPr lang="en-US" sz="1550" spc="-5" dirty="0">
                <a:latin typeface="Arial"/>
                <a:cs typeface="Arial"/>
              </a:rPr>
              <a:t>Unfairness </a:t>
            </a:r>
            <a:r>
              <a:rPr lang="en-US" sz="1550" dirty="0">
                <a:latin typeface="Arial"/>
                <a:cs typeface="Arial"/>
              </a:rPr>
              <a:t>rooted </a:t>
            </a:r>
            <a:r>
              <a:rPr lang="en-US" sz="1550" spc="-5" dirty="0">
                <a:latin typeface="Arial"/>
                <a:cs typeface="Arial"/>
              </a:rPr>
              <a:t>in the</a:t>
            </a:r>
            <a:r>
              <a:rPr lang="en-US" sz="1550" spc="-20" dirty="0">
                <a:latin typeface="Arial"/>
                <a:cs typeface="Arial"/>
              </a:rPr>
              <a:t> </a:t>
            </a:r>
            <a:r>
              <a:rPr lang="en-US" sz="1550" spc="-5" dirty="0">
                <a:latin typeface="Arial"/>
                <a:cs typeface="Arial"/>
              </a:rPr>
              <a:t>dataset</a:t>
            </a:r>
            <a:endParaRPr lang="en-US" sz="1550" dirty="0">
              <a:latin typeface="Arial"/>
              <a:cs typeface="Arial"/>
            </a:endParaRPr>
          </a:p>
          <a:p>
            <a:pPr marL="493394" indent="-336550">
              <a:lnSpc>
                <a:spcPct val="100000"/>
              </a:lnSpc>
              <a:spcBef>
                <a:spcPts val="270"/>
              </a:spcBef>
              <a:tabLst>
                <a:tab pos="836294" algn="l"/>
                <a:tab pos="836930" algn="l"/>
              </a:tabLst>
            </a:pPr>
            <a:r>
              <a:rPr lang="en-US" sz="1550" spc="-5" dirty="0">
                <a:latin typeface="Arial"/>
                <a:cs typeface="Arial"/>
              </a:rPr>
              <a:t>Underestimation</a:t>
            </a:r>
            <a:endParaRPr lang="en-US" sz="1550" dirty="0">
              <a:latin typeface="Arial"/>
              <a:cs typeface="Arial"/>
            </a:endParaRPr>
          </a:p>
          <a:p>
            <a:pPr marL="950595" lvl="1" indent="-336550">
              <a:lnSpc>
                <a:spcPct val="100000"/>
              </a:lnSpc>
              <a:spcBef>
                <a:spcPts val="270"/>
              </a:spcBef>
              <a:tabLst>
                <a:tab pos="1293495" algn="l"/>
                <a:tab pos="1294130" algn="l"/>
              </a:tabLst>
            </a:pPr>
            <a:r>
              <a:rPr lang="en-US" sz="1550" dirty="0">
                <a:latin typeface="Arial"/>
                <a:cs typeface="Arial"/>
              </a:rPr>
              <a:t>Model </a:t>
            </a:r>
            <a:r>
              <a:rPr lang="en-US" sz="1550" spc="-5" dirty="0">
                <a:latin typeface="Arial"/>
                <a:cs typeface="Arial"/>
              </a:rPr>
              <a:t>unfairness because the </a:t>
            </a:r>
            <a:r>
              <a:rPr lang="en-US" sz="1550" dirty="0">
                <a:latin typeface="Arial"/>
                <a:cs typeface="Arial"/>
              </a:rPr>
              <a:t>model </a:t>
            </a:r>
            <a:r>
              <a:rPr lang="en-US" sz="1550" spc="-5" dirty="0">
                <a:latin typeface="Arial"/>
                <a:cs typeface="Arial"/>
              </a:rPr>
              <a:t>is not fully</a:t>
            </a:r>
            <a:r>
              <a:rPr lang="en-US" sz="1550" spc="-85" dirty="0">
                <a:latin typeface="Arial"/>
                <a:cs typeface="Arial"/>
              </a:rPr>
              <a:t> </a:t>
            </a:r>
            <a:r>
              <a:rPr lang="en-US" sz="1550" dirty="0">
                <a:latin typeface="Arial"/>
                <a:cs typeface="Arial"/>
              </a:rPr>
              <a:t>converged</a:t>
            </a:r>
          </a:p>
          <a:p>
            <a:pPr marL="493394" indent="-336550">
              <a:lnSpc>
                <a:spcPct val="100000"/>
              </a:lnSpc>
              <a:spcBef>
                <a:spcPts val="270"/>
              </a:spcBef>
              <a:tabLst>
                <a:tab pos="836294" algn="l"/>
                <a:tab pos="836930" algn="l"/>
              </a:tabLst>
            </a:pPr>
            <a:r>
              <a:rPr lang="en-US" sz="1550" spc="-5" dirty="0">
                <a:latin typeface="Arial"/>
                <a:cs typeface="Arial"/>
              </a:rPr>
              <a:t>Negative</a:t>
            </a:r>
            <a:r>
              <a:rPr lang="en-US" sz="1550" spc="-10" dirty="0">
                <a:latin typeface="Arial"/>
                <a:cs typeface="Arial"/>
              </a:rPr>
              <a:t> </a:t>
            </a:r>
            <a:r>
              <a:rPr lang="en-US" sz="1550" spc="-5" dirty="0" smtClean="0">
                <a:latin typeface="Arial"/>
                <a:cs typeface="Arial"/>
              </a:rPr>
              <a:t>Legacy</a:t>
            </a: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tabLst>
                <a:tab pos="836294" algn="l"/>
                <a:tab pos="836930" algn="l"/>
              </a:tabLst>
            </a:pPr>
            <a:r>
              <a:rPr lang="en-US" sz="1400" spc="-5" dirty="0">
                <a:latin typeface="Arial"/>
                <a:cs typeface="Arial"/>
              </a:rPr>
              <a:t>Unfairness due to </a:t>
            </a:r>
            <a:r>
              <a:rPr lang="en-US" sz="1400" dirty="0">
                <a:latin typeface="Arial"/>
                <a:cs typeface="Arial"/>
              </a:rPr>
              <a:t>sampling</a:t>
            </a:r>
            <a:r>
              <a:rPr lang="en-US" sz="1400" spc="-15" dirty="0">
                <a:latin typeface="Arial"/>
                <a:cs typeface="Arial"/>
              </a:rPr>
              <a:t> </a:t>
            </a:r>
            <a:r>
              <a:rPr lang="en-US" sz="1400" spc="-5" dirty="0" smtClean="0">
                <a:latin typeface="Arial"/>
                <a:cs typeface="Arial"/>
              </a:rPr>
              <a:t>biases</a:t>
            </a:r>
            <a:endParaRPr lang="en-US" sz="1400" dirty="0" smtClean="0">
              <a:latin typeface="Arial"/>
              <a:cs typeface="Arial"/>
            </a:endParaRPr>
          </a:p>
          <a:p>
            <a:pPr marL="493394" indent="-336550">
              <a:lnSpc>
                <a:spcPct val="100000"/>
              </a:lnSpc>
              <a:spcBef>
                <a:spcPts val="270"/>
              </a:spcBef>
              <a:tabLst>
                <a:tab pos="836294" algn="l"/>
                <a:tab pos="836930" algn="l"/>
              </a:tabLst>
            </a:pPr>
            <a:r>
              <a:rPr lang="en-US" sz="1550" dirty="0" smtClean="0">
                <a:latin typeface="Arial"/>
                <a:cs typeface="Arial"/>
              </a:rPr>
              <a:t>Training Objective</a:t>
            </a:r>
            <a:endParaRPr lang="en-US" sz="15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Quantified causes of unfairness</a:t>
            </a:r>
          </a:p>
        </p:txBody>
      </p:sp>
      <p:sp>
        <p:nvSpPr>
          <p:cNvPr id="4" name="object 4"/>
          <p:cNvSpPr/>
          <p:nvPr/>
        </p:nvSpPr>
        <p:spPr>
          <a:xfrm>
            <a:off x="1752600" y="3138614"/>
            <a:ext cx="4338456" cy="629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97370" y="3811271"/>
            <a:ext cx="1227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Loss of the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Model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15995" y="3797850"/>
            <a:ext cx="1429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Fairness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Regularizer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6160" y="3806871"/>
            <a:ext cx="1016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L2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Regularizer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4600" y="4476750"/>
            <a:ext cx="2237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heavy" dirty="0" err="1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Kamishima</a:t>
            </a:r>
            <a:r>
              <a:rPr lang="en-IN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 </a:t>
            </a:r>
            <a:r>
              <a:rPr lang="en-IN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et al,</a:t>
            </a:r>
            <a:r>
              <a:rPr lang="en-IN" u="heavy" spc="-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 </a:t>
            </a:r>
            <a:r>
              <a:rPr lang="en-IN" u="heavy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2012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Prejudice </a:t>
            </a:r>
            <a:r>
              <a:rPr sz="2800" spc="-5" dirty="0"/>
              <a:t>Index</a:t>
            </a:r>
            <a:r>
              <a:rPr sz="2800" spc="-90" dirty="0"/>
              <a:t> </a:t>
            </a:r>
            <a:r>
              <a:rPr sz="2800" dirty="0"/>
              <a:t>(PI)</a:t>
            </a:r>
            <a:endParaRPr sz="280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33400" y="1123950"/>
            <a:ext cx="7620000" cy="2046685"/>
          </a:xfrm>
        </p:spPr>
        <p:txBody>
          <a:bodyPr>
            <a:normAutofit fontScale="92500" lnSpcReduction="20000"/>
          </a:bodyPr>
          <a:lstStyle/>
          <a:p>
            <a:pPr marL="499744" indent="-342900">
              <a:lnSpc>
                <a:spcPct val="100000"/>
              </a:lnSpc>
              <a:spcBef>
                <a:spcPts val="330"/>
              </a:spcBef>
              <a:tabLst>
                <a:tab pos="836294" algn="l"/>
                <a:tab pos="836930" algn="l"/>
              </a:tabLst>
            </a:pPr>
            <a:r>
              <a:rPr lang="en-US" sz="21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Prediction </a:t>
            </a:r>
            <a:r>
              <a:rPr lang="en-US" sz="2100" spc="-5" dirty="0">
                <a:latin typeface="Helvetica" panose="020B0604020202020204" pitchFamily="34" charset="0"/>
                <a:cs typeface="Helvetica" panose="020B0604020202020204" pitchFamily="34" charset="0"/>
              </a:rPr>
              <a:t>is not directly </a:t>
            </a: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conditioned </a:t>
            </a:r>
            <a:r>
              <a:rPr lang="en-US" sz="2100" spc="-5" dirty="0">
                <a:latin typeface="Helvetica" panose="020B0604020202020204" pitchFamily="34" charset="0"/>
                <a:cs typeface="Helvetica" panose="020B0604020202020204" pitchFamily="34" charset="0"/>
              </a:rPr>
              <a:t>on </a:t>
            </a: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sensitive variables</a:t>
            </a:r>
            <a:r>
              <a:rPr lang="en-US" sz="2100" spc="-3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</a:p>
          <a:p>
            <a:pPr marL="499744" indent="-342900">
              <a:lnSpc>
                <a:spcPct val="100000"/>
              </a:lnSpc>
              <a:spcBef>
                <a:spcPts val="270"/>
              </a:spcBef>
              <a:tabLst>
                <a:tab pos="836294" algn="l"/>
                <a:tab pos="836930" algn="l"/>
              </a:tabLst>
            </a:pPr>
            <a:r>
              <a:rPr lang="en-US" sz="2100" spc="-5" dirty="0">
                <a:latin typeface="Helvetica" panose="020B0604020202020204" pitchFamily="34" charset="0"/>
                <a:cs typeface="Helvetica" panose="020B0604020202020204" pitchFamily="34" charset="0"/>
              </a:rPr>
              <a:t>Prediction is indirectly </a:t>
            </a: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conditioned </a:t>
            </a:r>
            <a:r>
              <a:rPr lang="en-US" sz="2100" spc="-5" dirty="0">
                <a:latin typeface="Helvetica" panose="020B0604020202020204" pitchFamily="34" charset="0"/>
                <a:cs typeface="Helvetica" panose="020B0604020202020204" pitchFamily="34" charset="0"/>
              </a:rPr>
              <a:t>on </a:t>
            </a: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S </a:t>
            </a:r>
            <a:r>
              <a:rPr lang="en-US" sz="2100" spc="-5" dirty="0">
                <a:latin typeface="Helvetica" panose="020B0604020202020204" pitchFamily="34" charset="0"/>
                <a:cs typeface="Helvetica" panose="020B0604020202020204" pitchFamily="34" charset="0"/>
              </a:rPr>
              <a:t>by </a:t>
            </a: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a variable O </a:t>
            </a:r>
            <a:r>
              <a:rPr lang="en-US" sz="2100" spc="-5" dirty="0">
                <a:latin typeface="Helvetica" panose="020B0604020202020204" pitchFamily="34" charset="0"/>
                <a:cs typeface="Helvetica" panose="020B0604020202020204" pitchFamily="34" charset="0"/>
              </a:rPr>
              <a:t>that is dependent on</a:t>
            </a:r>
            <a:r>
              <a:rPr lang="en-US" sz="2100" spc="-8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</a:p>
          <a:p>
            <a:pPr marL="342900" lvl="1" indent="0">
              <a:lnSpc>
                <a:spcPct val="100000"/>
              </a:lnSpc>
              <a:spcBef>
                <a:spcPts val="20"/>
              </a:spcBef>
              <a:buClr>
                <a:srgbClr val="595959"/>
              </a:buClr>
              <a:buNone/>
            </a:pPr>
            <a:endParaRPr lang="en-US" sz="19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tabLst>
                <a:tab pos="379095" algn="l"/>
                <a:tab pos="379730" algn="l"/>
              </a:tabLst>
            </a:pPr>
            <a:r>
              <a:rPr lang="en-US" sz="2100" spc="-5" dirty="0">
                <a:latin typeface="Helvetica" panose="020B0604020202020204" pitchFamily="34" charset="0"/>
                <a:cs typeface="Helvetica" panose="020B0604020202020204" pitchFamily="34" charset="0"/>
              </a:rPr>
              <a:t>Prejudice Index</a:t>
            </a:r>
            <a:r>
              <a:rPr lang="en-US" sz="2100" spc="-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1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21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PI)</a:t>
            </a:r>
          </a:p>
          <a:p>
            <a:pPr marL="721995" lvl="1" indent="-367030">
              <a:lnSpc>
                <a:spcPct val="100000"/>
              </a:lnSpc>
              <a:tabLst>
                <a:tab pos="379095" algn="l"/>
                <a:tab pos="379730" algn="l"/>
              </a:tabLst>
            </a:pPr>
            <a:r>
              <a:rPr lang="en-US" sz="195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Measures </a:t>
            </a:r>
            <a:r>
              <a:rPr lang="en-US" sz="1950" spc="-5" dirty="0">
                <a:latin typeface="Helvetica" panose="020B0604020202020204" pitchFamily="34" charset="0"/>
                <a:cs typeface="Helvetica" panose="020B0604020202020204" pitchFamily="34" charset="0"/>
              </a:rPr>
              <a:t>the degree of indirect discrimination based on </a:t>
            </a:r>
            <a:r>
              <a:rPr lang="en-US" sz="1950" dirty="0">
                <a:latin typeface="Helvetica" panose="020B0604020202020204" pitchFamily="34" charset="0"/>
                <a:cs typeface="Helvetica" panose="020B0604020202020204" pitchFamily="34" charset="0"/>
              </a:rPr>
              <a:t>mutual</a:t>
            </a:r>
            <a:r>
              <a:rPr lang="en-US" sz="1950" spc="-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95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information</a:t>
            </a:r>
            <a:endParaRPr lang="en-US" sz="195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sz="1600" spc="-5" dirty="0">
                <a:solidFill>
                  <a:srgbClr val="595959"/>
                </a:solidFill>
                <a:latin typeface="Arial"/>
                <a:cs typeface="Arial"/>
              </a:rPr>
              <a:t>Recall that Indirect Discrimination Happens</a:t>
            </a:r>
            <a:r>
              <a:rPr lang="en-US" sz="16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600" spc="-5" dirty="0" smtClean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5077" y="3519635"/>
            <a:ext cx="3784721" cy="844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716763" y="3095943"/>
            <a:ext cx="961390" cy="1378585"/>
            <a:chOff x="5716763" y="3095943"/>
            <a:chExt cx="961390" cy="1378585"/>
          </a:xfrm>
        </p:grpSpPr>
        <p:sp>
          <p:nvSpPr>
            <p:cNvPr id="6" name="object 6"/>
            <p:cNvSpPr/>
            <p:nvPr/>
          </p:nvSpPr>
          <p:spPr>
            <a:xfrm>
              <a:off x="5750066" y="3241893"/>
              <a:ext cx="928060" cy="12324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16763" y="3095943"/>
              <a:ext cx="439420" cy="287020"/>
            </a:xfrm>
            <a:custGeom>
              <a:avLst/>
              <a:gdLst/>
              <a:ahLst/>
              <a:cxnLst/>
              <a:rect l="l" t="t" r="r" b="b"/>
              <a:pathLst>
                <a:path w="439420" h="287020">
                  <a:moveTo>
                    <a:pt x="439199" y="286799"/>
                  </a:moveTo>
                  <a:lnTo>
                    <a:pt x="0" y="286799"/>
                  </a:lnTo>
                  <a:lnTo>
                    <a:pt x="0" y="0"/>
                  </a:lnTo>
                  <a:lnTo>
                    <a:pt x="439199" y="0"/>
                  </a:lnTo>
                  <a:lnTo>
                    <a:pt x="439199" y="286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105324" y="3095868"/>
            <a:ext cx="963930" cy="1308735"/>
            <a:chOff x="7105324" y="3095868"/>
            <a:chExt cx="963930" cy="1308735"/>
          </a:xfrm>
        </p:grpSpPr>
        <p:sp>
          <p:nvSpPr>
            <p:cNvPr id="9" name="object 9"/>
            <p:cNvSpPr/>
            <p:nvPr/>
          </p:nvSpPr>
          <p:spPr>
            <a:xfrm>
              <a:off x="7105324" y="3215040"/>
              <a:ext cx="963559" cy="11891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28060" y="3095868"/>
              <a:ext cx="439420" cy="287020"/>
            </a:xfrm>
            <a:custGeom>
              <a:avLst/>
              <a:gdLst/>
              <a:ahLst/>
              <a:cxnLst/>
              <a:rect l="l" t="t" r="r" b="b"/>
              <a:pathLst>
                <a:path w="439420" h="287020">
                  <a:moveTo>
                    <a:pt x="439199" y="286799"/>
                  </a:moveTo>
                  <a:lnTo>
                    <a:pt x="0" y="286799"/>
                  </a:lnTo>
                  <a:lnTo>
                    <a:pt x="0" y="0"/>
                  </a:lnTo>
                  <a:lnTo>
                    <a:pt x="439199" y="0"/>
                  </a:lnTo>
                  <a:lnTo>
                    <a:pt x="439199" y="286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79387" y="4348287"/>
            <a:ext cx="2663825" cy="56832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R="24130" algn="r">
              <a:lnSpc>
                <a:spcPct val="100000"/>
              </a:lnSpc>
              <a:spcBef>
                <a:spcPts val="555"/>
              </a:spcBef>
              <a:tabLst>
                <a:tab pos="1531620" algn="l"/>
              </a:tabLst>
            </a:pPr>
            <a:r>
              <a:rPr sz="1400" dirty="0">
                <a:latin typeface="Arial"/>
                <a:cs typeface="Arial"/>
              </a:rPr>
              <a:t>some</a:t>
            </a:r>
            <a:r>
              <a:rPr sz="1400" spc="-5" dirty="0">
                <a:latin typeface="Arial"/>
                <a:cs typeface="Arial"/>
              </a:rPr>
              <a:t> prejudice	little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prejudice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55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Kamishima et al,</a:t>
            </a:r>
            <a:r>
              <a:rPr sz="1400" u="heavy" spc="-9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2012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43909" y="4585277"/>
            <a:ext cx="1329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prediction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83606" y="4077329"/>
            <a:ext cx="31115" cy="546735"/>
            <a:chOff x="3183606" y="4077329"/>
            <a:chExt cx="31115" cy="546735"/>
          </a:xfrm>
        </p:grpSpPr>
        <p:sp>
          <p:nvSpPr>
            <p:cNvPr id="14" name="object 14"/>
            <p:cNvSpPr/>
            <p:nvPr/>
          </p:nvSpPr>
          <p:spPr>
            <a:xfrm>
              <a:off x="3199068" y="4100816"/>
              <a:ext cx="0" cy="523240"/>
            </a:xfrm>
            <a:custGeom>
              <a:avLst/>
              <a:gdLst/>
              <a:ahLst/>
              <a:cxnLst/>
              <a:rect l="l" t="t" r="r" b="b"/>
              <a:pathLst>
                <a:path h="523239">
                  <a:moveTo>
                    <a:pt x="0" y="52294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88368" y="4082091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21399" y="29424"/>
                  </a:moveTo>
                  <a:lnTo>
                    <a:pt x="10699" y="18724"/>
                  </a:lnTo>
                  <a:lnTo>
                    <a:pt x="0" y="29424"/>
                  </a:lnTo>
                  <a:lnTo>
                    <a:pt x="10699" y="0"/>
                  </a:lnTo>
                  <a:lnTo>
                    <a:pt x="21399" y="29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88368" y="4082091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89" h="29845">
                  <a:moveTo>
                    <a:pt x="10699" y="18724"/>
                  </a:moveTo>
                  <a:lnTo>
                    <a:pt x="21399" y="29424"/>
                  </a:lnTo>
                  <a:lnTo>
                    <a:pt x="10699" y="0"/>
                  </a:lnTo>
                  <a:lnTo>
                    <a:pt x="0" y="29424"/>
                  </a:lnTo>
                  <a:lnTo>
                    <a:pt x="10699" y="18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Normalized </a:t>
            </a:r>
            <a:r>
              <a:rPr sz="2800" spc="-10" dirty="0"/>
              <a:t>Prejudice </a:t>
            </a:r>
            <a:r>
              <a:rPr sz="2800" spc="-5" dirty="0"/>
              <a:t>Index</a:t>
            </a:r>
            <a:r>
              <a:rPr sz="2800" spc="-85" dirty="0"/>
              <a:t> </a:t>
            </a:r>
            <a:r>
              <a:rPr sz="2800" dirty="0"/>
              <a:t>(NPI)</a:t>
            </a:r>
            <a:endParaRPr sz="28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475248" y="1162309"/>
            <a:ext cx="6774815" cy="85725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Prejudice Index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(PI)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Measures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 degree of indirect discrimination based on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mutual</a:t>
            </a:r>
            <a:r>
              <a:rPr sz="14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information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Ranges in [0,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+∞)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8" y="3000630"/>
            <a:ext cx="3912235" cy="85725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Normalized Prejudice Index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(NPI)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Normalize PI by the entropy of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400" spc="-1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Ranges in [0,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1]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8993" y="2091594"/>
            <a:ext cx="3419206" cy="763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5951" y="4083825"/>
            <a:ext cx="2942748" cy="341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62039" y="4677431"/>
            <a:ext cx="1781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Kamishima et al,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2012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Optimizing</a:t>
            </a:r>
            <a:r>
              <a:rPr sz="2800" spc="-95" dirty="0"/>
              <a:t> </a:t>
            </a:r>
            <a:r>
              <a:rPr sz="2800" spc="-10" dirty="0"/>
              <a:t>PI</a:t>
            </a:r>
            <a:endParaRPr sz="2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475248" y="1216356"/>
            <a:ext cx="1560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9352" y="1709221"/>
            <a:ext cx="2980148" cy="658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62039" y="4677431"/>
            <a:ext cx="1781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Kamishima et al,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2012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Optimizing</a:t>
            </a:r>
            <a:r>
              <a:rPr sz="2800" spc="-95" dirty="0"/>
              <a:t> </a:t>
            </a:r>
            <a:r>
              <a:rPr sz="2800" spc="-10" dirty="0"/>
              <a:t>PI</a:t>
            </a:r>
            <a:endParaRPr sz="280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475248" y="1216356"/>
            <a:ext cx="1560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8" y="3588076"/>
            <a:ext cx="6165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Using Logistic Regression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as the Prediction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9328" y="1709221"/>
            <a:ext cx="7581265" cy="923290"/>
            <a:chOff x="1079328" y="1709221"/>
            <a:chExt cx="7581265" cy="923290"/>
          </a:xfrm>
        </p:grpSpPr>
        <p:sp>
          <p:nvSpPr>
            <p:cNvPr id="6" name="object 6"/>
            <p:cNvSpPr/>
            <p:nvPr/>
          </p:nvSpPr>
          <p:spPr>
            <a:xfrm>
              <a:off x="1079328" y="1709221"/>
              <a:ext cx="7581003" cy="6587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6062" y="2248650"/>
              <a:ext cx="59690" cy="379095"/>
            </a:xfrm>
            <a:custGeom>
              <a:avLst/>
              <a:gdLst/>
              <a:ahLst/>
              <a:cxnLst/>
              <a:rect l="l" t="t" r="r" b="b"/>
              <a:pathLst>
                <a:path w="59689" h="379094">
                  <a:moveTo>
                    <a:pt x="59524" y="37854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00512" y="2205950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0" y="45144"/>
                  </a:moveTo>
                  <a:lnTo>
                    <a:pt x="8849" y="0"/>
                  </a:lnTo>
                  <a:lnTo>
                    <a:pt x="31099" y="40257"/>
                  </a:lnTo>
                  <a:lnTo>
                    <a:pt x="0" y="4514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00512" y="2205950"/>
              <a:ext cx="31115" cy="45720"/>
            </a:xfrm>
            <a:custGeom>
              <a:avLst/>
              <a:gdLst/>
              <a:ahLst/>
              <a:cxnLst/>
              <a:rect l="l" t="t" r="r" b="b"/>
              <a:pathLst>
                <a:path w="31114" h="45719">
                  <a:moveTo>
                    <a:pt x="31099" y="40257"/>
                  </a:moveTo>
                  <a:lnTo>
                    <a:pt x="8849" y="0"/>
                  </a:lnTo>
                  <a:lnTo>
                    <a:pt x="0" y="45144"/>
                  </a:lnTo>
                  <a:lnTo>
                    <a:pt x="31099" y="40257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319062" y="4074023"/>
            <a:ext cx="5005225" cy="291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88533" y="2574268"/>
            <a:ext cx="1346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Prediction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2039" y="4677431"/>
            <a:ext cx="1781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Kamishima et al,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2012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4547" y="2590432"/>
            <a:ext cx="1567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double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summations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48741" y="2590432"/>
            <a:ext cx="1417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triple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summations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750916" y="1368534"/>
            <a:ext cx="5456555" cy="1221105"/>
            <a:chOff x="1750916" y="1368534"/>
            <a:chExt cx="5456555" cy="1221105"/>
          </a:xfrm>
        </p:grpSpPr>
        <p:sp>
          <p:nvSpPr>
            <p:cNvPr id="16" name="object 16"/>
            <p:cNvSpPr/>
            <p:nvPr/>
          </p:nvSpPr>
          <p:spPr>
            <a:xfrm>
              <a:off x="1765671" y="2462532"/>
              <a:ext cx="6350" cy="122555"/>
            </a:xfrm>
            <a:custGeom>
              <a:avLst/>
              <a:gdLst/>
              <a:ahLst/>
              <a:cxnLst/>
              <a:rect l="l" t="t" r="r" b="b"/>
              <a:pathLst>
                <a:path w="6350" h="122555">
                  <a:moveTo>
                    <a:pt x="2861" y="-4762"/>
                  </a:moveTo>
                  <a:lnTo>
                    <a:pt x="2861" y="126774"/>
                  </a:lnTo>
                </a:path>
              </a:pathLst>
            </a:custGeom>
            <a:ln w="15247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55678" y="2419355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29" y="43914"/>
                  </a:moveTo>
                  <a:lnTo>
                    <a:pt x="0" y="42439"/>
                  </a:lnTo>
                  <a:lnTo>
                    <a:pt x="17739" y="0"/>
                  </a:lnTo>
                  <a:lnTo>
                    <a:pt x="31429" y="4391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5678" y="2419355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29" y="43914"/>
                  </a:moveTo>
                  <a:lnTo>
                    <a:pt x="17739" y="0"/>
                  </a:lnTo>
                  <a:lnTo>
                    <a:pt x="0" y="42439"/>
                  </a:lnTo>
                  <a:lnTo>
                    <a:pt x="31429" y="4391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66540" y="2454017"/>
              <a:ext cx="5715" cy="105410"/>
            </a:xfrm>
            <a:custGeom>
              <a:avLst/>
              <a:gdLst/>
              <a:ahLst/>
              <a:cxnLst/>
              <a:rect l="l" t="t" r="r" b="b"/>
              <a:pathLst>
                <a:path w="5714" h="105410">
                  <a:moveTo>
                    <a:pt x="2724" y="-4762"/>
                  </a:moveTo>
                  <a:lnTo>
                    <a:pt x="2724" y="109689"/>
                  </a:lnTo>
                </a:path>
              </a:pathLst>
            </a:custGeom>
            <a:ln w="149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50840" y="241085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43982"/>
                  </a:moveTo>
                  <a:lnTo>
                    <a:pt x="13474" y="0"/>
                  </a:lnTo>
                  <a:lnTo>
                    <a:pt x="31424" y="42352"/>
                  </a:lnTo>
                  <a:lnTo>
                    <a:pt x="0" y="4398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50840" y="241085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24" y="42352"/>
                  </a:moveTo>
                  <a:lnTo>
                    <a:pt x="13474" y="0"/>
                  </a:lnTo>
                  <a:lnTo>
                    <a:pt x="0" y="43982"/>
                  </a:lnTo>
                  <a:lnTo>
                    <a:pt x="31424" y="423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63813" y="2462575"/>
              <a:ext cx="5715" cy="88265"/>
            </a:xfrm>
            <a:custGeom>
              <a:avLst/>
              <a:gdLst/>
              <a:ahLst/>
              <a:cxnLst/>
              <a:rect l="l" t="t" r="r" b="b"/>
              <a:pathLst>
                <a:path w="5714" h="88264">
                  <a:moveTo>
                    <a:pt x="2549" y="-4762"/>
                  </a:moveTo>
                  <a:lnTo>
                    <a:pt x="2549" y="92607"/>
                  </a:lnTo>
                </a:path>
              </a:pathLst>
            </a:custGeom>
            <a:ln w="146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53188" y="2419422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24" y="44062"/>
                  </a:moveTo>
                  <a:lnTo>
                    <a:pt x="0" y="42239"/>
                  </a:lnTo>
                  <a:lnTo>
                    <a:pt x="18224" y="0"/>
                  </a:lnTo>
                  <a:lnTo>
                    <a:pt x="31424" y="4406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53188" y="2419422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24" y="44062"/>
                  </a:moveTo>
                  <a:lnTo>
                    <a:pt x="18224" y="0"/>
                  </a:lnTo>
                  <a:lnTo>
                    <a:pt x="0" y="42239"/>
                  </a:lnTo>
                  <a:lnTo>
                    <a:pt x="31424" y="4406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70712" y="1373297"/>
              <a:ext cx="11430" cy="292735"/>
            </a:xfrm>
            <a:custGeom>
              <a:avLst/>
              <a:gdLst/>
              <a:ahLst/>
              <a:cxnLst/>
              <a:rect l="l" t="t" r="r" b="b"/>
              <a:pathLst>
                <a:path w="11429" h="292735">
                  <a:moveTo>
                    <a:pt x="11049" y="0"/>
                  </a:moveTo>
                  <a:lnTo>
                    <a:pt x="0" y="29268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54987" y="16653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4099" y="43787"/>
                  </a:moveTo>
                  <a:lnTo>
                    <a:pt x="0" y="0"/>
                  </a:lnTo>
                  <a:lnTo>
                    <a:pt x="31449" y="1187"/>
                  </a:lnTo>
                  <a:lnTo>
                    <a:pt x="14099" y="43787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54987" y="16653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4099" y="43787"/>
                  </a:lnTo>
                  <a:lnTo>
                    <a:pt x="31449" y="11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34240" y="1705909"/>
              <a:ext cx="2473325" cy="0"/>
            </a:xfrm>
            <a:custGeom>
              <a:avLst/>
              <a:gdLst/>
              <a:ahLst/>
              <a:cxnLst/>
              <a:rect l="l" t="t" r="r" b="b"/>
              <a:pathLst>
                <a:path w="2473325">
                  <a:moveTo>
                    <a:pt x="0" y="0"/>
                  </a:moveTo>
                  <a:lnTo>
                    <a:pt x="2473195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670193" y="1070464"/>
            <a:ext cx="2801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Expands </a:t>
            </a:r>
            <a:r>
              <a:rPr sz="1400" spc="-40" dirty="0">
                <a:latin typeface="Arial"/>
                <a:cs typeface="Arial"/>
              </a:rPr>
              <a:t>Pr(Y, </a:t>
            </a:r>
            <a:r>
              <a:rPr sz="1400" spc="-5" dirty="0">
                <a:latin typeface="Arial"/>
                <a:cs typeface="Arial"/>
              </a:rPr>
              <a:t>S) into </a:t>
            </a:r>
            <a:r>
              <a:rPr sz="1400" dirty="0">
                <a:latin typeface="Arial"/>
                <a:cs typeface="Arial"/>
              </a:rPr>
              <a:t>Σ</a:t>
            </a:r>
            <a:r>
              <a:rPr sz="1350" baseline="-33950" dirty="0">
                <a:latin typeface="Arial"/>
                <a:cs typeface="Arial"/>
              </a:rPr>
              <a:t>x</a:t>
            </a:r>
            <a:r>
              <a:rPr sz="1400" dirty="0">
                <a:latin typeface="Arial"/>
                <a:cs typeface="Arial"/>
              </a:rPr>
              <a:t>Pr(X, </a:t>
            </a:r>
            <a:r>
              <a:rPr sz="1400" spc="-95" dirty="0">
                <a:latin typeface="Arial"/>
                <a:cs typeface="Arial"/>
              </a:rPr>
              <a:t>Y,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Optimizing</a:t>
            </a:r>
            <a:r>
              <a:rPr sz="2800" spc="-95" dirty="0"/>
              <a:t> </a:t>
            </a:r>
            <a:r>
              <a:rPr sz="2800" spc="-10" dirty="0"/>
              <a:t>PI</a:t>
            </a:r>
            <a:endParaRPr sz="280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475248" y="1216356"/>
            <a:ext cx="1560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8" y="3588076"/>
            <a:ext cx="6165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Using Logistic Regression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as the Prediction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9328" y="1709221"/>
            <a:ext cx="7581003" cy="658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114800" y="2424112"/>
            <a:ext cx="4360877" cy="1141730"/>
            <a:chOff x="3974292" y="2432427"/>
            <a:chExt cx="4360877" cy="1141730"/>
          </a:xfrm>
        </p:grpSpPr>
        <p:sp>
          <p:nvSpPr>
            <p:cNvPr id="7" name="object 7"/>
            <p:cNvSpPr/>
            <p:nvPr/>
          </p:nvSpPr>
          <p:spPr>
            <a:xfrm>
              <a:off x="4261695" y="2485698"/>
              <a:ext cx="4073474" cy="7305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74292" y="2471545"/>
              <a:ext cx="219424" cy="875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78260" y="2432427"/>
              <a:ext cx="797560" cy="1141730"/>
            </a:xfrm>
            <a:custGeom>
              <a:avLst/>
              <a:gdLst/>
              <a:ahLst/>
              <a:cxnLst/>
              <a:rect l="l" t="t" r="r" b="b"/>
              <a:pathLst>
                <a:path w="797559" h="1141729">
                  <a:moveTo>
                    <a:pt x="0" y="0"/>
                  </a:moveTo>
                  <a:lnTo>
                    <a:pt x="797398" y="0"/>
                  </a:lnTo>
                  <a:lnTo>
                    <a:pt x="797398" y="764390"/>
                  </a:lnTo>
                  <a:lnTo>
                    <a:pt x="0" y="764390"/>
                  </a:lnTo>
                  <a:lnTo>
                    <a:pt x="0" y="0"/>
                  </a:lnTo>
                  <a:close/>
                </a:path>
                <a:path w="797559" h="1141729">
                  <a:moveTo>
                    <a:pt x="496773" y="1141565"/>
                  </a:moveTo>
                  <a:lnTo>
                    <a:pt x="413074" y="819765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76084" y="3210368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0" y="45799"/>
                  </a:moveTo>
                  <a:lnTo>
                    <a:pt x="4349" y="0"/>
                  </a:lnTo>
                  <a:lnTo>
                    <a:pt x="30474" y="37874"/>
                  </a:lnTo>
                  <a:lnTo>
                    <a:pt x="0" y="457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76084" y="3210368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30474" y="37874"/>
                  </a:moveTo>
                  <a:lnTo>
                    <a:pt x="4349" y="0"/>
                  </a:lnTo>
                  <a:lnTo>
                    <a:pt x="0" y="45799"/>
                  </a:lnTo>
                  <a:lnTo>
                    <a:pt x="30474" y="3787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319062" y="4074023"/>
            <a:ext cx="5005225" cy="2910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62039" y="4677431"/>
            <a:ext cx="1781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Kamishima et al,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2012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90814" y="3639904"/>
            <a:ext cx="14922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difficult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4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evaluate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Optimizing</a:t>
            </a:r>
            <a:r>
              <a:rPr sz="2800" spc="-95" dirty="0"/>
              <a:t> </a:t>
            </a:r>
            <a:r>
              <a:rPr sz="2800" spc="-10" dirty="0"/>
              <a:t>PI</a:t>
            </a:r>
            <a:endParaRPr sz="28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2604982" y="1633400"/>
            <a:ext cx="4005282" cy="730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3095" y="1890871"/>
            <a:ext cx="464311" cy="17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62039" y="4677431"/>
            <a:ext cx="1781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Kamishima et al,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4"/>
              </a:rPr>
              <a:t>2012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Fairness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What is</a:t>
            </a:r>
            <a:r>
              <a:rPr lang="en-US" sz="1800"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Fairness?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21995" lvl="1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45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</a:t>
            </a:r>
            <a:r>
              <a:rPr lang="en-US" sz="1450" spc="-5" dirty="0">
                <a:latin typeface="Helvetica" panose="020B0604020202020204" pitchFamily="34" charset="0"/>
                <a:cs typeface="Helvetica" panose="020B0604020202020204" pitchFamily="34" charset="0"/>
              </a:rPr>
              <a:t>absence of bias towards an individual or </a:t>
            </a:r>
            <a:r>
              <a:rPr lang="en-US" sz="145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sz="1450" spc="-5" dirty="0">
                <a:latin typeface="Helvetica" panose="020B0604020202020204" pitchFamily="34" charset="0"/>
                <a:cs typeface="Helvetica" panose="020B0604020202020204" pitchFamily="34" charset="0"/>
              </a:rPr>
              <a:t>group </a:t>
            </a:r>
            <a:r>
              <a:rPr lang="en-US" sz="145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450" u="heavy" dirty="0" err="1">
                <a:uFill>
                  <a:solidFill>
                    <a:srgbClr val="0097A7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Mehrabi</a:t>
            </a:r>
            <a:r>
              <a:rPr lang="en-US" sz="1450" u="heavy" dirty="0">
                <a:uFill>
                  <a:solidFill>
                    <a:srgbClr val="0097A7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 </a:t>
            </a:r>
            <a:r>
              <a:rPr lang="en-US" sz="1450" u="heavy" spc="-5" dirty="0">
                <a:uFill>
                  <a:solidFill>
                    <a:srgbClr val="0097A7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et al,</a:t>
            </a:r>
            <a:r>
              <a:rPr lang="en-US" sz="1450" u="heavy" spc="-25" dirty="0">
                <a:uFill>
                  <a:solidFill>
                    <a:srgbClr val="0097A7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 </a:t>
            </a:r>
            <a:r>
              <a:rPr lang="en-US" sz="1450" u="heavy" spc="-5" dirty="0" smtClean="0">
                <a:uFill>
                  <a:solidFill>
                    <a:srgbClr val="0097A7"/>
                  </a:solidFill>
                </a:u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2019</a:t>
            </a:r>
            <a:r>
              <a:rPr lang="en-US" sz="145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sz="14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79095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95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Can </a:t>
            </a:r>
            <a:r>
              <a:rPr lang="en-US" sz="1950" dirty="0">
                <a:latin typeface="Helvetica" panose="020B0604020202020204" pitchFamily="34" charset="0"/>
                <a:cs typeface="Helvetica" panose="020B0604020202020204" pitchFamily="34" charset="0"/>
              </a:rPr>
              <a:t>ML Models</a:t>
            </a:r>
            <a:r>
              <a:rPr lang="en-US" sz="1950" spc="-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95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Discriminate?</a:t>
            </a:r>
            <a:endParaRPr lang="en-US" sz="19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21995" lvl="1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45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Aren't </a:t>
            </a:r>
            <a:r>
              <a:rPr lang="en-US" sz="1450" dirty="0">
                <a:latin typeface="Helvetica" panose="020B0604020202020204" pitchFamily="34" charset="0"/>
                <a:cs typeface="Helvetica" panose="020B0604020202020204" pitchFamily="34" charset="0"/>
              </a:rPr>
              <a:t>machines </a:t>
            </a:r>
            <a:r>
              <a:rPr lang="en-US" sz="1450" spc="-5" dirty="0">
                <a:latin typeface="Helvetica" panose="020B0604020202020204" pitchFamily="34" charset="0"/>
                <a:cs typeface="Helvetica" panose="020B0604020202020204" pitchFamily="34" charset="0"/>
              </a:rPr>
              <a:t>just follow human's</a:t>
            </a:r>
            <a:r>
              <a:rPr lang="en-US" sz="1450" spc="-2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5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instructions?</a:t>
            </a:r>
            <a:endParaRPr lang="en-US" sz="14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21995" lvl="1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ML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models </a:t>
            </a: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approximate patterns in the</a:t>
            </a:r>
            <a:r>
              <a:rPr lang="en-US" sz="1600" spc="-7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21995" lvl="1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6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Learns/Amplifies biases </a:t>
            </a: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at the 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same</a:t>
            </a:r>
            <a:r>
              <a:rPr lang="en-US" sz="1600" spc="-1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time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48104" y="777648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hlinkClick r:id="rId3"/>
              </a:rPr>
              <a:t>https://www.borealisai.com/research-blogs/tutorial1-bias-and-fairness-ai/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658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Optimizing</a:t>
            </a:r>
            <a:r>
              <a:rPr sz="2800" spc="-95" dirty="0"/>
              <a:t> </a:t>
            </a:r>
            <a:r>
              <a:rPr sz="2800" spc="-10" dirty="0"/>
              <a:t>PI</a:t>
            </a:r>
            <a:endParaRPr sz="2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2604982" y="1585734"/>
            <a:ext cx="4027170" cy="778510"/>
            <a:chOff x="2604982" y="1585734"/>
            <a:chExt cx="4027170" cy="778510"/>
          </a:xfrm>
        </p:grpSpPr>
        <p:sp>
          <p:nvSpPr>
            <p:cNvPr id="4" name="object 4"/>
            <p:cNvSpPr/>
            <p:nvPr/>
          </p:nvSpPr>
          <p:spPr>
            <a:xfrm>
              <a:off x="2604982" y="1633400"/>
              <a:ext cx="4005282" cy="7305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20463" y="1590496"/>
              <a:ext cx="806450" cy="349885"/>
            </a:xfrm>
            <a:custGeom>
              <a:avLst/>
              <a:gdLst/>
              <a:ahLst/>
              <a:cxnLst/>
              <a:rect l="l" t="t" r="r" b="b"/>
              <a:pathLst>
                <a:path w="806450" h="349885">
                  <a:moveTo>
                    <a:pt x="0" y="0"/>
                  </a:moveTo>
                  <a:lnTo>
                    <a:pt x="806398" y="0"/>
                  </a:lnTo>
                  <a:lnTo>
                    <a:pt x="806398" y="349499"/>
                  </a:lnTo>
                  <a:lnTo>
                    <a:pt x="0" y="349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75932" y="2896795"/>
            <a:ext cx="3828422" cy="5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43095" y="1890871"/>
            <a:ext cx="464311" cy="17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62039" y="4677431"/>
            <a:ext cx="1781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Kamishima et al,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2012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6701" y="3447775"/>
            <a:ext cx="25838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Integrals Are </a:t>
            </a:r>
            <a:r>
              <a:rPr sz="1400" spc="-10" dirty="0">
                <a:latin typeface="Arial"/>
                <a:cs typeface="Arial"/>
              </a:rPr>
              <a:t>Difficult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Evaluate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Optimizing</a:t>
            </a:r>
            <a:r>
              <a:rPr sz="2800" spc="-95" dirty="0"/>
              <a:t> </a:t>
            </a:r>
            <a:r>
              <a:rPr sz="2800" spc="-10" dirty="0"/>
              <a:t>PI</a:t>
            </a:r>
            <a:endParaRPr sz="280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2604982" y="1585734"/>
            <a:ext cx="4027170" cy="778510"/>
            <a:chOff x="2604982" y="1585734"/>
            <a:chExt cx="4027170" cy="778510"/>
          </a:xfrm>
        </p:grpSpPr>
        <p:sp>
          <p:nvSpPr>
            <p:cNvPr id="4" name="object 4"/>
            <p:cNvSpPr/>
            <p:nvPr/>
          </p:nvSpPr>
          <p:spPr>
            <a:xfrm>
              <a:off x="2604982" y="1633400"/>
              <a:ext cx="4005282" cy="7305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20463" y="1590496"/>
              <a:ext cx="806450" cy="349885"/>
            </a:xfrm>
            <a:custGeom>
              <a:avLst/>
              <a:gdLst/>
              <a:ahLst/>
              <a:cxnLst/>
              <a:rect l="l" t="t" r="r" b="b"/>
              <a:pathLst>
                <a:path w="806450" h="349885">
                  <a:moveTo>
                    <a:pt x="0" y="0"/>
                  </a:moveTo>
                  <a:lnTo>
                    <a:pt x="806398" y="0"/>
                  </a:lnTo>
                  <a:lnTo>
                    <a:pt x="806398" y="349499"/>
                  </a:lnTo>
                  <a:lnTo>
                    <a:pt x="0" y="349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75932" y="2896795"/>
            <a:ext cx="3828422" cy="5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43095" y="1890871"/>
            <a:ext cx="464311" cy="17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7036" y="3526738"/>
            <a:ext cx="2849768" cy="490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62039" y="4677431"/>
            <a:ext cx="1781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Kamishima et al,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2012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8652" y="4059298"/>
            <a:ext cx="3320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Approximating integrals by </a:t>
            </a:r>
            <a:r>
              <a:rPr sz="1400" dirty="0">
                <a:latin typeface="Arial"/>
                <a:cs typeface="Arial"/>
              </a:rPr>
              <a:t>sample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means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Optimizing</a:t>
            </a:r>
            <a:r>
              <a:rPr sz="2800" spc="-95" dirty="0"/>
              <a:t> </a:t>
            </a:r>
            <a:r>
              <a:rPr sz="2800" spc="-10" dirty="0"/>
              <a:t>PI</a:t>
            </a:r>
            <a:endParaRPr sz="2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2604982" y="1633400"/>
            <a:ext cx="4027170" cy="730885"/>
            <a:chOff x="2604982" y="1633400"/>
            <a:chExt cx="4027170" cy="730885"/>
          </a:xfrm>
        </p:grpSpPr>
        <p:sp>
          <p:nvSpPr>
            <p:cNvPr id="4" name="object 4"/>
            <p:cNvSpPr/>
            <p:nvPr/>
          </p:nvSpPr>
          <p:spPr>
            <a:xfrm>
              <a:off x="2604982" y="1633400"/>
              <a:ext cx="4005282" cy="7305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20463" y="1984846"/>
              <a:ext cx="806450" cy="349885"/>
            </a:xfrm>
            <a:custGeom>
              <a:avLst/>
              <a:gdLst/>
              <a:ahLst/>
              <a:cxnLst/>
              <a:rect l="l" t="t" r="r" b="b"/>
              <a:pathLst>
                <a:path w="806450" h="349885">
                  <a:moveTo>
                    <a:pt x="0" y="0"/>
                  </a:moveTo>
                  <a:lnTo>
                    <a:pt x="806398" y="0"/>
                  </a:lnTo>
                  <a:lnTo>
                    <a:pt x="806398" y="349499"/>
                  </a:lnTo>
                  <a:lnTo>
                    <a:pt x="0" y="349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75932" y="2896795"/>
            <a:ext cx="3828422" cy="5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43095" y="1890871"/>
            <a:ext cx="464311" cy="17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7036" y="3526738"/>
            <a:ext cx="2849768" cy="4900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13634" y="3076027"/>
            <a:ext cx="2947298" cy="532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62039" y="4677431"/>
            <a:ext cx="1781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Kamishima et al,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7"/>
              </a:rPr>
              <a:t>2012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8652" y="4000158"/>
            <a:ext cx="33204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Approximating integrals by </a:t>
            </a:r>
            <a:r>
              <a:rPr sz="1400" dirty="0">
                <a:latin typeface="Arial"/>
                <a:cs typeface="Arial"/>
              </a:rPr>
              <a:t>sample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means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Optimizing</a:t>
            </a:r>
            <a:r>
              <a:rPr sz="2800" spc="-95" dirty="0"/>
              <a:t> </a:t>
            </a:r>
            <a:r>
              <a:rPr sz="2800" spc="-10" dirty="0"/>
              <a:t>PI</a:t>
            </a:r>
            <a:endParaRPr sz="2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4" name="object 4"/>
          <p:cNvSpPr/>
          <p:nvPr/>
        </p:nvSpPr>
        <p:spPr>
          <a:xfrm>
            <a:off x="2604982" y="1633400"/>
            <a:ext cx="4005282" cy="730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5932" y="2896795"/>
            <a:ext cx="3828422" cy="51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43095" y="1890871"/>
            <a:ext cx="464311" cy="17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24400" y="2876550"/>
            <a:ext cx="2947298" cy="5324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00800" y="4476750"/>
            <a:ext cx="1781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Kamishima et al,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2012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52600" y="2876550"/>
            <a:ext cx="2971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bject 8"/>
          <p:cNvSpPr/>
          <p:nvPr/>
        </p:nvSpPr>
        <p:spPr>
          <a:xfrm>
            <a:off x="1524000" y="2876550"/>
            <a:ext cx="2849768" cy="4900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249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Putting </a:t>
            </a:r>
            <a:r>
              <a:rPr sz="2800" spc="-5" dirty="0"/>
              <a:t>Things</a:t>
            </a:r>
            <a:r>
              <a:rPr sz="2800" spc="-180" dirty="0"/>
              <a:t> </a:t>
            </a:r>
            <a:r>
              <a:rPr sz="2800" spc="-45" dirty="0"/>
              <a:t>Together</a:t>
            </a:r>
            <a:endParaRPr sz="280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Optimization Target</a:t>
            </a:r>
            <a:endParaRPr lang="en-IN" dirty="0"/>
          </a:p>
        </p:txBody>
      </p:sp>
      <p:sp>
        <p:nvSpPr>
          <p:cNvPr id="4" name="object 4"/>
          <p:cNvSpPr txBox="1"/>
          <p:nvPr/>
        </p:nvSpPr>
        <p:spPr>
          <a:xfrm>
            <a:off x="475248" y="2571750"/>
            <a:ext cx="2497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  <a:tab pos="379730" algn="l"/>
              </a:tabLst>
            </a:pPr>
            <a:r>
              <a:rPr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Fairness</a:t>
            </a:r>
            <a:r>
              <a:rPr sz="1800" spc="-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Regularizer</a:t>
            </a:r>
            <a:endParaRPr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6675" y="1276350"/>
            <a:ext cx="3054440" cy="443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83984" y="1893512"/>
            <a:ext cx="1227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Loss of the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Model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02600" y="1880092"/>
            <a:ext cx="1429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Fairness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Regularizer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12765" y="1889112"/>
            <a:ext cx="1016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L2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Regularizer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08970" y="3248415"/>
            <a:ext cx="464311" cy="17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70860" y="2990944"/>
            <a:ext cx="4005959" cy="7305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62039" y="4677431"/>
            <a:ext cx="17811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Kamishima et al,</a:t>
            </a:r>
            <a:r>
              <a:rPr sz="1400" u="heavy" spc="-8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4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2012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Machine </a:t>
            </a:r>
            <a:r>
              <a:rPr sz="2800" spc="-5" dirty="0"/>
              <a:t>Learning</a:t>
            </a:r>
            <a:r>
              <a:rPr sz="2800" spc="-100" dirty="0"/>
              <a:t> </a:t>
            </a:r>
            <a:r>
              <a:rPr sz="2800" spc="-5" dirty="0"/>
              <a:t>Interpretability</a:t>
            </a:r>
            <a:endParaRPr sz="2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ML </a:t>
            </a:r>
            <a:r>
              <a:rPr lang="en-US" sz="1400" spc="-5" dirty="0">
                <a:solidFill>
                  <a:srgbClr val="595959"/>
                </a:solidFill>
                <a:latin typeface="Arial"/>
                <a:cs typeface="Arial"/>
              </a:rPr>
              <a:t>interpretability allows one to examine </a:t>
            </a:r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model's </a:t>
            </a:r>
            <a:r>
              <a:rPr lang="en-US" sz="1400" spc="-5" dirty="0">
                <a:solidFill>
                  <a:srgbClr val="595959"/>
                </a:solidFill>
                <a:latin typeface="Arial"/>
                <a:cs typeface="Arial"/>
              </a:rPr>
              <a:t>basis in its decision </a:t>
            </a:r>
            <a:r>
              <a:rPr lang="en-US" sz="1400" dirty="0">
                <a:solidFill>
                  <a:srgbClr val="595959"/>
                </a:solidFill>
                <a:latin typeface="Arial"/>
                <a:cs typeface="Arial"/>
              </a:rPr>
              <a:t>making</a:t>
            </a:r>
            <a:r>
              <a:rPr lang="en-US" sz="1400" spc="-1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400" spc="-5" dirty="0">
                <a:solidFill>
                  <a:srgbClr val="595959"/>
                </a:solidFill>
                <a:latin typeface="Arial"/>
                <a:cs typeface="Arial"/>
              </a:rPr>
              <a:t>process</a:t>
            </a:r>
            <a:endParaRPr lang="en-IN" dirty="0"/>
          </a:p>
        </p:txBody>
      </p:sp>
      <p:sp>
        <p:nvSpPr>
          <p:cNvPr id="4" name="object 4"/>
          <p:cNvSpPr/>
          <p:nvPr/>
        </p:nvSpPr>
        <p:spPr>
          <a:xfrm>
            <a:off x="609600" y="1276350"/>
            <a:ext cx="40386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4400" y="1352550"/>
            <a:ext cx="3810000" cy="2330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4400" y="4095750"/>
            <a:ext cx="381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An interpretable tree </a:t>
            </a:r>
            <a:r>
              <a:rPr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sz="14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to find  out the </a:t>
            </a:r>
            <a:r>
              <a:rPr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kind </a:t>
            </a:r>
            <a:r>
              <a:rPr sz="14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contact </a:t>
            </a:r>
            <a:r>
              <a:rPr sz="14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lens </a:t>
            </a:r>
            <a:r>
              <a:rPr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sz="1400" b="1" spc="-9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4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person  </a:t>
            </a:r>
            <a:r>
              <a:rPr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may</a:t>
            </a:r>
            <a:r>
              <a:rPr sz="1400" b="1"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4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wear</a:t>
            </a:r>
            <a:endParaRPr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81600" y="3867150"/>
            <a:ext cx="32766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sz="14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neural network which is</a:t>
            </a:r>
            <a:r>
              <a:rPr sz="1400" b="1" spc="-14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4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usually  </a:t>
            </a:r>
            <a:r>
              <a:rPr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considered a </a:t>
            </a:r>
            <a:r>
              <a:rPr sz="14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black-box</a:t>
            </a:r>
            <a:r>
              <a:rPr sz="1400" b="1" spc="-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model.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Reasons for </a:t>
            </a:r>
            <a:r>
              <a:rPr sz="2800" dirty="0"/>
              <a:t>ML</a:t>
            </a:r>
            <a:r>
              <a:rPr sz="2800" spc="-200" dirty="0"/>
              <a:t> </a:t>
            </a:r>
            <a:r>
              <a:rPr sz="2800" spc="-5" dirty="0"/>
              <a:t>Interpretability</a:t>
            </a:r>
            <a:endParaRPr sz="28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43304" y="1200151"/>
            <a:ext cx="7620000" cy="3352799"/>
          </a:xfrm>
        </p:spPr>
        <p:txBody>
          <a:bodyPr>
            <a:no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Our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society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has been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shifted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rely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on AI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more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than</a:t>
            </a:r>
            <a:r>
              <a:rPr lang="en-US" sz="1800" spc="-1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ever</a:t>
            </a:r>
            <a:endParaRPr lang="en-US" sz="1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21995" lvl="1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6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autonomous</a:t>
            </a:r>
            <a:r>
              <a:rPr lang="en-US" sz="1600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vehicles</a:t>
            </a:r>
          </a:p>
          <a:p>
            <a:pPr marL="721995" lvl="1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Security</a:t>
            </a:r>
          </a:p>
          <a:p>
            <a:pPr marL="721995" lvl="1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6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Finance</a:t>
            </a:r>
            <a:endParaRPr lang="en-US" sz="16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21995" lvl="1" indent="-367030">
              <a:lnSpc>
                <a:spcPct val="100000"/>
              </a:lnSpc>
              <a:spcBef>
                <a:spcPts val="525"/>
              </a:spcBef>
              <a:tabLst>
                <a:tab pos="379095" algn="l"/>
                <a:tab pos="379730" algn="l"/>
              </a:tabLst>
            </a:pP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many</a:t>
            </a:r>
            <a:r>
              <a:rPr lang="en-US" sz="1600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others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79095" indent="-351790">
              <a:lnSpc>
                <a:spcPct val="100000"/>
              </a:lnSpc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Who will </a:t>
            </a: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benefit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from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ML</a:t>
            </a:r>
            <a:r>
              <a:rPr lang="en-US" sz="1800" spc="-7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Interpretability?</a:t>
            </a:r>
            <a:endParaRPr lang="en-US" sz="1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21995" lvl="1" indent="-351790">
              <a:lnSpc>
                <a:spcPct val="100000"/>
              </a:lnSpc>
              <a:tabLst>
                <a:tab pos="379095" algn="l"/>
                <a:tab pos="379730" algn="l"/>
              </a:tabLst>
            </a:pP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End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Users: enhance trust, understand the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consequences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of the decisions, e.g.,  </a:t>
            </a:r>
            <a:r>
              <a:rPr lang="en-US" sz="1800" spc="-20" dirty="0">
                <a:latin typeface="Helvetica" panose="020B0604020202020204" pitchFamily="34" charset="0"/>
                <a:cs typeface="Helvetica" panose="020B0604020202020204" pitchFamily="34" charset="0"/>
              </a:rPr>
              <a:t>privacy,</a:t>
            </a:r>
            <a:r>
              <a:rPr lang="en-US" sz="1800" spc="-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fairness.</a:t>
            </a:r>
            <a:endParaRPr lang="en-US" sz="1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21995" lvl="1" indent="-351790">
              <a:lnSpc>
                <a:spcPct val="100000"/>
              </a:lnSpc>
              <a:tabLst>
                <a:tab pos="379095" algn="l"/>
                <a:tab pos="379730" algn="l"/>
              </a:tabLst>
            </a:pP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Regulatory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Agencies: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compliance, </a:t>
            </a: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audits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, and</a:t>
            </a:r>
            <a:r>
              <a:rPr lang="en-US" sz="1800" spc="-10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1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accountability.</a:t>
            </a:r>
            <a:endParaRPr lang="en-US" sz="18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21995" lvl="1" indent="-351790">
              <a:lnSpc>
                <a:spcPct val="100000"/>
              </a:lnSpc>
              <a:tabLst>
                <a:tab pos="379095" algn="l"/>
                <a:tab pos="379730" algn="l"/>
              </a:tabLst>
            </a:pP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Designers: diagnose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r>
              <a:rPr lang="en-US" sz="1800" spc="-2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performance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Right to</a:t>
            </a:r>
            <a:r>
              <a:rPr sz="2800" spc="-95" dirty="0"/>
              <a:t> </a:t>
            </a:r>
            <a:r>
              <a:rPr sz="2800" spc="-5" dirty="0"/>
              <a:t>Explanation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57200" y="971550"/>
            <a:ext cx="8242934" cy="3948517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6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Credit Scores in United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States</a:t>
            </a:r>
            <a:endParaRPr sz="1800" dirty="0">
              <a:latin typeface="Arial"/>
              <a:cs typeface="Arial"/>
            </a:endParaRPr>
          </a:p>
          <a:p>
            <a:pPr marL="836294" lvl="1" indent="-328930">
              <a:lnSpc>
                <a:spcPct val="100000"/>
              </a:lnSpc>
              <a:spcBef>
                <a:spcPts val="335"/>
              </a:spcBef>
              <a:buChar char="○"/>
              <a:tabLst>
                <a:tab pos="836294" algn="l"/>
                <a:tab pos="836930" algn="l"/>
              </a:tabLst>
            </a:pP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Equal Credit Opportunity Rights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(Regulation B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of the</a:t>
            </a:r>
            <a:r>
              <a:rPr sz="13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3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Code of Federal</a:t>
            </a:r>
            <a:r>
              <a:rPr sz="1300" u="heavy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3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Regulations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)</a:t>
            </a:r>
            <a:endParaRPr sz="1300" dirty="0">
              <a:latin typeface="Arial"/>
              <a:cs typeface="Arial"/>
            </a:endParaRPr>
          </a:p>
          <a:p>
            <a:pPr marL="836294" lvl="1" indent="-328930">
              <a:lnSpc>
                <a:spcPct val="100000"/>
              </a:lnSpc>
              <a:spcBef>
                <a:spcPts val="240"/>
              </a:spcBef>
              <a:buChar char="○"/>
              <a:tabLst>
                <a:tab pos="836294" algn="l"/>
                <a:tab pos="836930" algn="l"/>
              </a:tabLst>
            </a:pP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Creditors are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required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to notify applicants of action taken with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statement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3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300" i="1" dirty="0" smtClean="0">
                <a:solidFill>
                  <a:srgbClr val="595959"/>
                </a:solidFill>
                <a:latin typeface="Arial"/>
                <a:cs typeface="Arial"/>
              </a:rPr>
              <a:t>specific</a:t>
            </a:r>
            <a:endParaRPr lang="en-IN" sz="1300" i="1" dirty="0" smtClean="0">
              <a:solidFill>
                <a:srgbClr val="595959"/>
              </a:solidFill>
              <a:latin typeface="Arial"/>
              <a:cs typeface="Arial"/>
            </a:endParaRPr>
          </a:p>
          <a:p>
            <a:pPr marL="836294" lvl="1" indent="-328930">
              <a:lnSpc>
                <a:spcPct val="100000"/>
              </a:lnSpc>
              <a:spcBef>
                <a:spcPts val="240"/>
              </a:spcBef>
              <a:buChar char="○"/>
              <a:tabLst>
                <a:tab pos="836294" algn="l"/>
                <a:tab pos="836930" algn="l"/>
              </a:tabLst>
            </a:pPr>
            <a:endParaRPr sz="13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2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European Union General Data Protection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Regulation</a:t>
            </a:r>
            <a:endParaRPr sz="1800" dirty="0">
              <a:latin typeface="Arial"/>
              <a:cs typeface="Arial"/>
            </a:endParaRPr>
          </a:p>
          <a:p>
            <a:pPr marL="836294" lvl="1" indent="-328930">
              <a:lnSpc>
                <a:spcPct val="100000"/>
              </a:lnSpc>
              <a:spcBef>
                <a:spcPts val="335"/>
              </a:spcBef>
              <a:buChar char="○"/>
              <a:tabLst>
                <a:tab pos="836294" algn="l"/>
                <a:tab pos="836930" algn="l"/>
              </a:tabLst>
            </a:pP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GDPR 1995 provided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legally disputed form of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a right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to an explanation</a:t>
            </a:r>
            <a:r>
              <a:rPr sz="13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3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Recital</a:t>
            </a:r>
            <a:r>
              <a:rPr sz="1300" u="heavy" spc="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300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71</a:t>
            </a:r>
            <a:endParaRPr sz="1300" dirty="0">
              <a:latin typeface="Arial"/>
              <a:cs typeface="Arial"/>
            </a:endParaRPr>
          </a:p>
          <a:p>
            <a:pPr marL="836294" marR="5080" lvl="1" indent="-328295">
              <a:lnSpc>
                <a:spcPct val="115399"/>
              </a:lnSpc>
              <a:buChar char="○"/>
              <a:tabLst>
                <a:tab pos="836294" algn="l"/>
                <a:tab pos="836930" algn="l"/>
              </a:tabLst>
            </a:pP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"The data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subject should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have the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right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not to be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subject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to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decision, which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may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include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a measure, 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evaluating personal aspects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relating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to him or her which is based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solely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on automated</a:t>
            </a:r>
            <a:r>
              <a:rPr sz="13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processing</a:t>
            </a:r>
            <a:r>
              <a:rPr sz="1300" spc="-5" dirty="0" smtClean="0">
                <a:solidFill>
                  <a:srgbClr val="595959"/>
                </a:solidFill>
                <a:latin typeface="Arial"/>
                <a:cs typeface="Arial"/>
              </a:rPr>
              <a:t>..."</a:t>
            </a:r>
            <a:endParaRPr lang="en-IN" sz="1300" spc="-5" dirty="0" smtClean="0">
              <a:solidFill>
                <a:srgbClr val="595959"/>
              </a:solidFill>
              <a:latin typeface="Arial"/>
              <a:cs typeface="Arial"/>
            </a:endParaRPr>
          </a:p>
          <a:p>
            <a:pPr marL="836294" marR="5080" lvl="1" indent="-328295">
              <a:lnSpc>
                <a:spcPct val="115399"/>
              </a:lnSpc>
              <a:buChar char="○"/>
              <a:tabLst>
                <a:tab pos="836294" algn="l"/>
                <a:tab pos="836930" algn="l"/>
              </a:tabLst>
            </a:pPr>
            <a:endParaRPr sz="13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2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France</a:t>
            </a:r>
            <a:endParaRPr sz="1800" dirty="0">
              <a:latin typeface="Arial"/>
              <a:cs typeface="Arial"/>
            </a:endParaRPr>
          </a:p>
          <a:p>
            <a:pPr marL="836294" marR="172085" lvl="1" indent="-328295">
              <a:lnSpc>
                <a:spcPct val="115399"/>
              </a:lnSpc>
              <a:spcBef>
                <a:spcPts val="95"/>
              </a:spcBef>
              <a:buChar char="○"/>
              <a:tabLst>
                <a:tab pos="836294" algn="l"/>
                <a:tab pos="836930" algn="l"/>
              </a:tabLst>
            </a:pP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In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decision taken on the basis of an algorithmic treatment, the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rules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that define that treatment and  its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“principal characteristics” must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be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communicated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to the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citizen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upon</a:t>
            </a:r>
            <a:r>
              <a:rPr sz="13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request</a:t>
            </a:r>
            <a:endParaRPr sz="1300" dirty="0">
              <a:latin typeface="Arial"/>
              <a:cs typeface="Arial"/>
            </a:endParaRPr>
          </a:p>
          <a:p>
            <a:pPr marL="1293495" lvl="2" indent="-328930">
              <a:lnSpc>
                <a:spcPct val="100000"/>
              </a:lnSpc>
              <a:spcBef>
                <a:spcPts val="240"/>
              </a:spcBef>
              <a:buChar char="■"/>
              <a:tabLst>
                <a:tab pos="1293495" algn="l"/>
                <a:tab pos="1294130" algn="l"/>
              </a:tabLst>
            </a:pP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the degree and the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mode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contribution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of the</a:t>
            </a:r>
            <a:r>
              <a:rPr sz="13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algorithmic</a:t>
            </a:r>
            <a:endParaRPr sz="1300" dirty="0">
              <a:latin typeface="Arial"/>
              <a:cs typeface="Arial"/>
            </a:endParaRPr>
          </a:p>
          <a:p>
            <a:pPr marL="1293495" lvl="2" indent="-328930">
              <a:lnSpc>
                <a:spcPct val="100000"/>
              </a:lnSpc>
              <a:spcBef>
                <a:spcPts val="240"/>
              </a:spcBef>
              <a:buChar char="■"/>
              <a:tabLst>
                <a:tab pos="1293495" algn="l"/>
                <a:tab pos="1294130" algn="l"/>
              </a:tabLst>
            </a:pP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the data processed and its</a:t>
            </a:r>
            <a:r>
              <a:rPr sz="13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source</a:t>
            </a:r>
            <a:endParaRPr sz="1300" dirty="0">
              <a:latin typeface="Arial"/>
              <a:cs typeface="Arial"/>
            </a:endParaRPr>
          </a:p>
          <a:p>
            <a:pPr marL="1293495" lvl="2" indent="-328930">
              <a:lnSpc>
                <a:spcPct val="100000"/>
              </a:lnSpc>
              <a:spcBef>
                <a:spcPts val="240"/>
              </a:spcBef>
              <a:buChar char="■"/>
              <a:tabLst>
                <a:tab pos="1293495" algn="l"/>
                <a:tab pos="1294130" algn="l"/>
              </a:tabLst>
            </a:pP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the treatment parameters, and where appropriate, their</a:t>
            </a:r>
            <a:r>
              <a:rPr sz="13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weighting</a:t>
            </a:r>
            <a:endParaRPr sz="1300" dirty="0">
              <a:latin typeface="Arial"/>
              <a:cs typeface="Arial"/>
            </a:endParaRPr>
          </a:p>
          <a:p>
            <a:pPr marL="1293495" lvl="2" indent="-328930">
              <a:lnSpc>
                <a:spcPct val="100000"/>
              </a:lnSpc>
              <a:spcBef>
                <a:spcPts val="240"/>
              </a:spcBef>
              <a:buChar char="■"/>
              <a:tabLst>
                <a:tab pos="1293495" algn="l"/>
                <a:tab pos="1294130" algn="l"/>
              </a:tabLst>
            </a:pP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the operations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carried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out by the</a:t>
            </a:r>
            <a:r>
              <a:rPr sz="13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95959"/>
                </a:solidFill>
                <a:latin typeface="Arial"/>
                <a:cs typeface="Arial"/>
              </a:rPr>
              <a:t>treatment.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Intrinsic and </a:t>
            </a:r>
            <a:r>
              <a:rPr sz="2800" spc="-10" dirty="0"/>
              <a:t>Post </a:t>
            </a:r>
            <a:r>
              <a:rPr sz="2800" spc="-5" dirty="0"/>
              <a:t>Hoc</a:t>
            </a:r>
            <a:r>
              <a:rPr sz="2800" spc="-85" dirty="0"/>
              <a:t> </a:t>
            </a:r>
            <a:r>
              <a:rPr sz="2800" spc="-5" dirty="0"/>
              <a:t>Interpretability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5248" y="1162309"/>
            <a:ext cx="5841365" cy="11049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Intrinsically interpretable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Interpretable is achieved by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design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ML models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are explainable by</a:t>
            </a:r>
            <a:r>
              <a:rPr sz="14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itself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Explainability is often achieved as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byproduct of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4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8" y="3248279"/>
            <a:ext cx="5267960" cy="85725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Post Hoc/Model-specific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methods</a:t>
            </a:r>
            <a:endParaRPr sz="18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Explainability is often achieved after the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4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trained</a:t>
            </a:r>
            <a:endParaRPr sz="140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Interpretable is achieved using external</a:t>
            </a:r>
            <a:r>
              <a:rPr sz="14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methods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8097" y="2589119"/>
            <a:ext cx="2214880" cy="4413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55"/>
              </a:spcBef>
            </a:pPr>
            <a:r>
              <a:rPr sz="1400" spc="-5" dirty="0">
                <a:latin typeface="Arial"/>
                <a:cs typeface="Arial"/>
              </a:rPr>
              <a:t>Interpretable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Architecture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88941" y="2589119"/>
            <a:ext cx="1805939" cy="4413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55"/>
              </a:spcBef>
            </a:pPr>
            <a:r>
              <a:rPr sz="1400" spc="-5" dirty="0">
                <a:latin typeface="Arial"/>
                <a:cs typeface="Arial"/>
              </a:rPr>
              <a:t>Interpretable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42692" y="2789281"/>
            <a:ext cx="737235" cy="41275"/>
            <a:chOff x="3542692" y="2789281"/>
            <a:chExt cx="737235" cy="41275"/>
          </a:xfrm>
        </p:grpSpPr>
        <p:sp>
          <p:nvSpPr>
            <p:cNvPr id="8" name="object 8"/>
            <p:cNvSpPr/>
            <p:nvPr/>
          </p:nvSpPr>
          <p:spPr>
            <a:xfrm>
              <a:off x="3542692" y="2809769"/>
              <a:ext cx="689610" cy="0"/>
            </a:xfrm>
            <a:custGeom>
              <a:avLst/>
              <a:gdLst/>
              <a:ahLst/>
              <a:cxnLst/>
              <a:rect l="l" t="t" r="r" b="b"/>
              <a:pathLst>
                <a:path w="689610">
                  <a:moveTo>
                    <a:pt x="0" y="0"/>
                  </a:moveTo>
                  <a:lnTo>
                    <a:pt x="6892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31941" y="27940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31941" y="27940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720168" y="2567334"/>
            <a:ext cx="370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2473" y="4264766"/>
            <a:ext cx="1974214" cy="4413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55"/>
              </a:spcBef>
            </a:pPr>
            <a:r>
              <a:rPr sz="1400" spc="-5" dirty="0">
                <a:latin typeface="Arial"/>
                <a:cs typeface="Arial"/>
              </a:rPr>
              <a:t>Black-box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Architecture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16469" y="4464928"/>
            <a:ext cx="989965" cy="41275"/>
            <a:chOff x="2816469" y="4464928"/>
            <a:chExt cx="989965" cy="41275"/>
          </a:xfrm>
        </p:grpSpPr>
        <p:sp>
          <p:nvSpPr>
            <p:cNvPr id="14" name="object 14"/>
            <p:cNvSpPr/>
            <p:nvPr/>
          </p:nvSpPr>
          <p:spPr>
            <a:xfrm>
              <a:off x="2816469" y="4485416"/>
              <a:ext cx="941705" cy="0"/>
            </a:xfrm>
            <a:custGeom>
              <a:avLst/>
              <a:gdLst/>
              <a:ahLst/>
              <a:cxnLst/>
              <a:rect l="l" t="t" r="r" b="b"/>
              <a:pathLst>
                <a:path w="941704">
                  <a:moveTo>
                    <a:pt x="0" y="0"/>
                  </a:moveTo>
                  <a:lnTo>
                    <a:pt x="9415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58017" y="44696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58017" y="44696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34267" y="4257704"/>
            <a:ext cx="370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15242" y="4264766"/>
            <a:ext cx="1725295" cy="441325"/>
          </a:xfrm>
          <a:prstGeom prst="rect">
            <a:avLst/>
          </a:prstGeom>
          <a:solidFill>
            <a:srgbClr val="EDEDED"/>
          </a:solidFill>
          <a:ln w="9524">
            <a:solidFill>
              <a:srgbClr val="595959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55"/>
              </a:spcBef>
            </a:pPr>
            <a:r>
              <a:rPr sz="1400" spc="-5" dirty="0">
                <a:latin typeface="Arial"/>
                <a:cs typeface="Arial"/>
              </a:rPr>
              <a:t>Black-box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35476" y="4461728"/>
            <a:ext cx="1885950" cy="41275"/>
            <a:chOff x="5535476" y="4461728"/>
            <a:chExt cx="1885950" cy="41275"/>
          </a:xfrm>
        </p:grpSpPr>
        <p:sp>
          <p:nvSpPr>
            <p:cNvPr id="20" name="object 20"/>
            <p:cNvSpPr/>
            <p:nvPr/>
          </p:nvSpPr>
          <p:spPr>
            <a:xfrm>
              <a:off x="5540238" y="4482215"/>
              <a:ext cx="1833245" cy="3810"/>
            </a:xfrm>
            <a:custGeom>
              <a:avLst/>
              <a:gdLst/>
              <a:ahLst/>
              <a:cxnLst/>
              <a:rect l="l" t="t" r="r" b="b"/>
              <a:pathLst>
                <a:path w="1833245" h="3810">
                  <a:moveTo>
                    <a:pt x="0" y="3199"/>
                  </a:moveTo>
                  <a:lnTo>
                    <a:pt x="1832846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73060" y="44664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9" y="31449"/>
                  </a:moveTo>
                  <a:lnTo>
                    <a:pt x="0" y="0"/>
                  </a:lnTo>
                  <a:lnTo>
                    <a:pt x="43249" y="15649"/>
                  </a:lnTo>
                  <a:lnTo>
                    <a:pt x="49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73060" y="446649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9" y="31449"/>
                  </a:moveTo>
                  <a:lnTo>
                    <a:pt x="43249" y="15649"/>
                  </a:lnTo>
                  <a:lnTo>
                    <a:pt x="0" y="0"/>
                  </a:lnTo>
                  <a:lnTo>
                    <a:pt x="49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613268" y="4254475"/>
            <a:ext cx="1438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post-hoc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94337" y="2267407"/>
            <a:ext cx="1750695" cy="1085215"/>
            <a:chOff x="6094337" y="2267407"/>
            <a:chExt cx="1750695" cy="1085215"/>
          </a:xfrm>
        </p:grpSpPr>
        <p:sp>
          <p:nvSpPr>
            <p:cNvPr id="25" name="object 25"/>
            <p:cNvSpPr/>
            <p:nvPr/>
          </p:nvSpPr>
          <p:spPr>
            <a:xfrm>
              <a:off x="6094337" y="2809769"/>
              <a:ext cx="613410" cy="0"/>
            </a:xfrm>
            <a:custGeom>
              <a:avLst/>
              <a:gdLst/>
              <a:ahLst/>
              <a:cxnLst/>
              <a:rect l="l" t="t" r="r" b="b"/>
              <a:pathLst>
                <a:path w="613409">
                  <a:moveTo>
                    <a:pt x="0" y="0"/>
                  </a:moveTo>
                  <a:lnTo>
                    <a:pt x="6130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07386" y="27940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07386" y="27940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64536" y="2272170"/>
              <a:ext cx="1075690" cy="1075690"/>
            </a:xfrm>
            <a:custGeom>
              <a:avLst/>
              <a:gdLst/>
              <a:ahLst/>
              <a:cxnLst/>
              <a:rect l="l" t="t" r="r" b="b"/>
              <a:pathLst>
                <a:path w="1075690" h="1075689">
                  <a:moveTo>
                    <a:pt x="537598" y="1075197"/>
                  </a:moveTo>
                  <a:lnTo>
                    <a:pt x="488667" y="1073000"/>
                  </a:lnTo>
                  <a:lnTo>
                    <a:pt x="440967" y="1066536"/>
                  </a:lnTo>
                  <a:lnTo>
                    <a:pt x="394686" y="1055993"/>
                  </a:lnTo>
                  <a:lnTo>
                    <a:pt x="350016" y="1041563"/>
                  </a:lnTo>
                  <a:lnTo>
                    <a:pt x="307146" y="1023434"/>
                  </a:lnTo>
                  <a:lnTo>
                    <a:pt x="266266" y="1001798"/>
                  </a:lnTo>
                  <a:lnTo>
                    <a:pt x="227565" y="976842"/>
                  </a:lnTo>
                  <a:lnTo>
                    <a:pt x="191234" y="948758"/>
                  </a:lnTo>
                  <a:lnTo>
                    <a:pt x="157462" y="917735"/>
                  </a:lnTo>
                  <a:lnTo>
                    <a:pt x="126439" y="883963"/>
                  </a:lnTo>
                  <a:lnTo>
                    <a:pt x="98355" y="847632"/>
                  </a:lnTo>
                  <a:lnTo>
                    <a:pt x="73399" y="808931"/>
                  </a:lnTo>
                  <a:lnTo>
                    <a:pt x="51763" y="768051"/>
                  </a:lnTo>
                  <a:lnTo>
                    <a:pt x="33634" y="725181"/>
                  </a:lnTo>
                  <a:lnTo>
                    <a:pt x="19204" y="680511"/>
                  </a:lnTo>
                  <a:lnTo>
                    <a:pt x="8661" y="634230"/>
                  </a:lnTo>
                  <a:lnTo>
                    <a:pt x="2197" y="586530"/>
                  </a:lnTo>
                  <a:lnTo>
                    <a:pt x="0" y="537598"/>
                  </a:lnTo>
                  <a:lnTo>
                    <a:pt x="2197" y="488667"/>
                  </a:lnTo>
                  <a:lnTo>
                    <a:pt x="8661" y="440967"/>
                  </a:lnTo>
                  <a:lnTo>
                    <a:pt x="19204" y="394686"/>
                  </a:lnTo>
                  <a:lnTo>
                    <a:pt x="33634" y="350016"/>
                  </a:lnTo>
                  <a:lnTo>
                    <a:pt x="51763" y="307146"/>
                  </a:lnTo>
                  <a:lnTo>
                    <a:pt x="73399" y="266266"/>
                  </a:lnTo>
                  <a:lnTo>
                    <a:pt x="98355" y="227565"/>
                  </a:lnTo>
                  <a:lnTo>
                    <a:pt x="126439" y="191234"/>
                  </a:lnTo>
                  <a:lnTo>
                    <a:pt x="157464" y="157459"/>
                  </a:lnTo>
                  <a:lnTo>
                    <a:pt x="191234" y="126439"/>
                  </a:lnTo>
                  <a:lnTo>
                    <a:pt x="227565" y="98355"/>
                  </a:lnTo>
                  <a:lnTo>
                    <a:pt x="266266" y="73399"/>
                  </a:lnTo>
                  <a:lnTo>
                    <a:pt x="307146" y="51763"/>
                  </a:lnTo>
                  <a:lnTo>
                    <a:pt x="350016" y="33634"/>
                  </a:lnTo>
                  <a:lnTo>
                    <a:pt x="394686" y="19204"/>
                  </a:lnTo>
                  <a:lnTo>
                    <a:pt x="440967" y="8661"/>
                  </a:lnTo>
                  <a:lnTo>
                    <a:pt x="488667" y="2197"/>
                  </a:lnTo>
                  <a:lnTo>
                    <a:pt x="537598" y="0"/>
                  </a:lnTo>
                  <a:lnTo>
                    <a:pt x="584866" y="2080"/>
                  </a:lnTo>
                  <a:lnTo>
                    <a:pt x="631455" y="8254"/>
                  </a:lnTo>
                  <a:lnTo>
                    <a:pt x="677117" y="18418"/>
                  </a:lnTo>
                  <a:lnTo>
                    <a:pt x="721604" y="32470"/>
                  </a:lnTo>
                  <a:lnTo>
                    <a:pt x="764668" y="50307"/>
                  </a:lnTo>
                  <a:lnTo>
                    <a:pt x="806063" y="71828"/>
                  </a:lnTo>
                  <a:lnTo>
                    <a:pt x="845539" y="96928"/>
                  </a:lnTo>
                  <a:lnTo>
                    <a:pt x="882850" y="125506"/>
                  </a:lnTo>
                  <a:lnTo>
                    <a:pt x="917750" y="157462"/>
                  </a:lnTo>
                  <a:lnTo>
                    <a:pt x="949695" y="192354"/>
                  </a:lnTo>
                  <a:lnTo>
                    <a:pt x="978270" y="229662"/>
                  </a:lnTo>
                  <a:lnTo>
                    <a:pt x="1003368" y="269137"/>
                  </a:lnTo>
                  <a:lnTo>
                    <a:pt x="1024887" y="310530"/>
                  </a:lnTo>
                  <a:lnTo>
                    <a:pt x="1042724" y="353594"/>
                  </a:lnTo>
                  <a:lnTo>
                    <a:pt x="1056777" y="398081"/>
                  </a:lnTo>
                  <a:lnTo>
                    <a:pt x="1066942" y="443742"/>
                  </a:lnTo>
                  <a:lnTo>
                    <a:pt x="1073116" y="490331"/>
                  </a:lnTo>
                  <a:lnTo>
                    <a:pt x="1075197" y="537598"/>
                  </a:lnTo>
                  <a:lnTo>
                    <a:pt x="1073000" y="586530"/>
                  </a:lnTo>
                  <a:lnTo>
                    <a:pt x="1066536" y="634230"/>
                  </a:lnTo>
                  <a:lnTo>
                    <a:pt x="1055993" y="680511"/>
                  </a:lnTo>
                  <a:lnTo>
                    <a:pt x="1041563" y="725181"/>
                  </a:lnTo>
                  <a:lnTo>
                    <a:pt x="1023434" y="768051"/>
                  </a:lnTo>
                  <a:lnTo>
                    <a:pt x="1001798" y="808931"/>
                  </a:lnTo>
                  <a:lnTo>
                    <a:pt x="976842" y="847632"/>
                  </a:lnTo>
                  <a:lnTo>
                    <a:pt x="948758" y="883963"/>
                  </a:lnTo>
                  <a:lnTo>
                    <a:pt x="917735" y="917735"/>
                  </a:lnTo>
                  <a:lnTo>
                    <a:pt x="883963" y="948758"/>
                  </a:lnTo>
                  <a:lnTo>
                    <a:pt x="847632" y="976842"/>
                  </a:lnTo>
                  <a:lnTo>
                    <a:pt x="808931" y="1001798"/>
                  </a:lnTo>
                  <a:lnTo>
                    <a:pt x="768051" y="1023434"/>
                  </a:lnTo>
                  <a:lnTo>
                    <a:pt x="725181" y="1041563"/>
                  </a:lnTo>
                  <a:lnTo>
                    <a:pt x="680511" y="1055993"/>
                  </a:lnTo>
                  <a:lnTo>
                    <a:pt x="634230" y="1066536"/>
                  </a:lnTo>
                  <a:lnTo>
                    <a:pt x="586530" y="1073000"/>
                  </a:lnTo>
                  <a:lnTo>
                    <a:pt x="537598" y="10751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64536" y="2272170"/>
              <a:ext cx="1075690" cy="1075690"/>
            </a:xfrm>
            <a:custGeom>
              <a:avLst/>
              <a:gdLst/>
              <a:ahLst/>
              <a:cxnLst/>
              <a:rect l="l" t="t" r="r" b="b"/>
              <a:pathLst>
                <a:path w="1075690" h="1075689">
                  <a:moveTo>
                    <a:pt x="0" y="537598"/>
                  </a:moveTo>
                  <a:lnTo>
                    <a:pt x="2197" y="488667"/>
                  </a:lnTo>
                  <a:lnTo>
                    <a:pt x="8661" y="440967"/>
                  </a:lnTo>
                  <a:lnTo>
                    <a:pt x="19204" y="394686"/>
                  </a:lnTo>
                  <a:lnTo>
                    <a:pt x="33634" y="350016"/>
                  </a:lnTo>
                  <a:lnTo>
                    <a:pt x="51763" y="307146"/>
                  </a:lnTo>
                  <a:lnTo>
                    <a:pt x="73399" y="266266"/>
                  </a:lnTo>
                  <a:lnTo>
                    <a:pt x="98355" y="227565"/>
                  </a:lnTo>
                  <a:lnTo>
                    <a:pt x="126439" y="191234"/>
                  </a:lnTo>
                  <a:lnTo>
                    <a:pt x="157462" y="157462"/>
                  </a:lnTo>
                  <a:lnTo>
                    <a:pt x="191234" y="126439"/>
                  </a:lnTo>
                  <a:lnTo>
                    <a:pt x="227565" y="98355"/>
                  </a:lnTo>
                  <a:lnTo>
                    <a:pt x="266266" y="73399"/>
                  </a:lnTo>
                  <a:lnTo>
                    <a:pt x="307146" y="51763"/>
                  </a:lnTo>
                  <a:lnTo>
                    <a:pt x="350016" y="33634"/>
                  </a:lnTo>
                  <a:lnTo>
                    <a:pt x="394686" y="19204"/>
                  </a:lnTo>
                  <a:lnTo>
                    <a:pt x="440967" y="8661"/>
                  </a:lnTo>
                  <a:lnTo>
                    <a:pt x="488667" y="2197"/>
                  </a:lnTo>
                  <a:lnTo>
                    <a:pt x="537598" y="0"/>
                  </a:lnTo>
                  <a:lnTo>
                    <a:pt x="584866" y="2080"/>
                  </a:lnTo>
                  <a:lnTo>
                    <a:pt x="631455" y="8254"/>
                  </a:lnTo>
                  <a:lnTo>
                    <a:pt x="677117" y="18418"/>
                  </a:lnTo>
                  <a:lnTo>
                    <a:pt x="721604" y="32470"/>
                  </a:lnTo>
                  <a:lnTo>
                    <a:pt x="764668" y="50307"/>
                  </a:lnTo>
                  <a:lnTo>
                    <a:pt x="806063" y="71828"/>
                  </a:lnTo>
                  <a:lnTo>
                    <a:pt x="845539" y="96928"/>
                  </a:lnTo>
                  <a:lnTo>
                    <a:pt x="882850" y="125506"/>
                  </a:lnTo>
                  <a:lnTo>
                    <a:pt x="917748" y="157459"/>
                  </a:lnTo>
                  <a:lnTo>
                    <a:pt x="949695" y="192354"/>
                  </a:lnTo>
                  <a:lnTo>
                    <a:pt x="978270" y="229662"/>
                  </a:lnTo>
                  <a:lnTo>
                    <a:pt x="1003368" y="269137"/>
                  </a:lnTo>
                  <a:lnTo>
                    <a:pt x="1024887" y="310530"/>
                  </a:lnTo>
                  <a:lnTo>
                    <a:pt x="1042724" y="353594"/>
                  </a:lnTo>
                  <a:lnTo>
                    <a:pt x="1056777" y="398081"/>
                  </a:lnTo>
                  <a:lnTo>
                    <a:pt x="1066942" y="443742"/>
                  </a:lnTo>
                  <a:lnTo>
                    <a:pt x="1073116" y="490331"/>
                  </a:lnTo>
                  <a:lnTo>
                    <a:pt x="1075197" y="537598"/>
                  </a:lnTo>
                  <a:lnTo>
                    <a:pt x="1073000" y="586530"/>
                  </a:lnTo>
                  <a:lnTo>
                    <a:pt x="1066536" y="634230"/>
                  </a:lnTo>
                  <a:lnTo>
                    <a:pt x="1055993" y="680511"/>
                  </a:lnTo>
                  <a:lnTo>
                    <a:pt x="1041563" y="725181"/>
                  </a:lnTo>
                  <a:lnTo>
                    <a:pt x="1023434" y="768051"/>
                  </a:lnTo>
                  <a:lnTo>
                    <a:pt x="1001797" y="808931"/>
                  </a:lnTo>
                  <a:lnTo>
                    <a:pt x="976842" y="847632"/>
                  </a:lnTo>
                  <a:lnTo>
                    <a:pt x="948758" y="883963"/>
                  </a:lnTo>
                  <a:lnTo>
                    <a:pt x="917735" y="917735"/>
                  </a:lnTo>
                  <a:lnTo>
                    <a:pt x="883963" y="948758"/>
                  </a:lnTo>
                  <a:lnTo>
                    <a:pt x="847632" y="976842"/>
                  </a:lnTo>
                  <a:lnTo>
                    <a:pt x="808931" y="1001797"/>
                  </a:lnTo>
                  <a:lnTo>
                    <a:pt x="768051" y="1023434"/>
                  </a:lnTo>
                  <a:lnTo>
                    <a:pt x="725181" y="1041563"/>
                  </a:lnTo>
                  <a:lnTo>
                    <a:pt x="680511" y="1055993"/>
                  </a:lnTo>
                  <a:lnTo>
                    <a:pt x="634230" y="1066536"/>
                  </a:lnTo>
                  <a:lnTo>
                    <a:pt x="586530" y="1073000"/>
                  </a:lnTo>
                  <a:lnTo>
                    <a:pt x="537598" y="1075197"/>
                  </a:lnTo>
                  <a:lnTo>
                    <a:pt x="488667" y="1073000"/>
                  </a:lnTo>
                  <a:lnTo>
                    <a:pt x="440967" y="1066536"/>
                  </a:lnTo>
                  <a:lnTo>
                    <a:pt x="394686" y="1055993"/>
                  </a:lnTo>
                  <a:lnTo>
                    <a:pt x="350016" y="1041563"/>
                  </a:lnTo>
                  <a:lnTo>
                    <a:pt x="307146" y="1023434"/>
                  </a:lnTo>
                  <a:lnTo>
                    <a:pt x="266266" y="1001797"/>
                  </a:lnTo>
                  <a:lnTo>
                    <a:pt x="227565" y="976842"/>
                  </a:lnTo>
                  <a:lnTo>
                    <a:pt x="191234" y="948758"/>
                  </a:lnTo>
                  <a:lnTo>
                    <a:pt x="157462" y="917735"/>
                  </a:lnTo>
                  <a:lnTo>
                    <a:pt x="126439" y="883963"/>
                  </a:lnTo>
                  <a:lnTo>
                    <a:pt x="98355" y="847632"/>
                  </a:lnTo>
                  <a:lnTo>
                    <a:pt x="73399" y="808931"/>
                  </a:lnTo>
                  <a:lnTo>
                    <a:pt x="51763" y="768051"/>
                  </a:lnTo>
                  <a:lnTo>
                    <a:pt x="33634" y="725181"/>
                  </a:lnTo>
                  <a:lnTo>
                    <a:pt x="19204" y="680511"/>
                  </a:lnTo>
                  <a:lnTo>
                    <a:pt x="8661" y="634230"/>
                  </a:lnTo>
                  <a:lnTo>
                    <a:pt x="2197" y="586530"/>
                  </a:lnTo>
                  <a:lnTo>
                    <a:pt x="0" y="5375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995018" y="2685185"/>
            <a:ext cx="588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explain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25472" y="3941404"/>
            <a:ext cx="1085215" cy="1085215"/>
            <a:chOff x="7425472" y="3941404"/>
            <a:chExt cx="1085215" cy="1085215"/>
          </a:xfrm>
        </p:grpSpPr>
        <p:sp>
          <p:nvSpPr>
            <p:cNvPr id="32" name="object 32"/>
            <p:cNvSpPr/>
            <p:nvPr/>
          </p:nvSpPr>
          <p:spPr>
            <a:xfrm>
              <a:off x="7430235" y="3946166"/>
              <a:ext cx="1075690" cy="1075690"/>
            </a:xfrm>
            <a:custGeom>
              <a:avLst/>
              <a:gdLst/>
              <a:ahLst/>
              <a:cxnLst/>
              <a:rect l="l" t="t" r="r" b="b"/>
              <a:pathLst>
                <a:path w="1075690" h="1075689">
                  <a:moveTo>
                    <a:pt x="537598" y="1075197"/>
                  </a:moveTo>
                  <a:lnTo>
                    <a:pt x="488667" y="1073000"/>
                  </a:lnTo>
                  <a:lnTo>
                    <a:pt x="440967" y="1066536"/>
                  </a:lnTo>
                  <a:lnTo>
                    <a:pt x="394686" y="1055993"/>
                  </a:lnTo>
                  <a:lnTo>
                    <a:pt x="350016" y="1041563"/>
                  </a:lnTo>
                  <a:lnTo>
                    <a:pt x="307146" y="1023434"/>
                  </a:lnTo>
                  <a:lnTo>
                    <a:pt x="266266" y="1001798"/>
                  </a:lnTo>
                  <a:lnTo>
                    <a:pt x="227565" y="976842"/>
                  </a:lnTo>
                  <a:lnTo>
                    <a:pt x="191234" y="948758"/>
                  </a:lnTo>
                  <a:lnTo>
                    <a:pt x="157462" y="917735"/>
                  </a:lnTo>
                  <a:lnTo>
                    <a:pt x="126439" y="883963"/>
                  </a:lnTo>
                  <a:lnTo>
                    <a:pt x="98355" y="847632"/>
                  </a:lnTo>
                  <a:lnTo>
                    <a:pt x="73399" y="808931"/>
                  </a:lnTo>
                  <a:lnTo>
                    <a:pt x="51763" y="768051"/>
                  </a:lnTo>
                  <a:lnTo>
                    <a:pt x="33634" y="725181"/>
                  </a:lnTo>
                  <a:lnTo>
                    <a:pt x="19204" y="680511"/>
                  </a:lnTo>
                  <a:lnTo>
                    <a:pt x="8661" y="634230"/>
                  </a:lnTo>
                  <a:lnTo>
                    <a:pt x="2197" y="586530"/>
                  </a:lnTo>
                  <a:lnTo>
                    <a:pt x="0" y="537598"/>
                  </a:lnTo>
                  <a:lnTo>
                    <a:pt x="2197" y="488667"/>
                  </a:lnTo>
                  <a:lnTo>
                    <a:pt x="8661" y="440967"/>
                  </a:lnTo>
                  <a:lnTo>
                    <a:pt x="19204" y="394686"/>
                  </a:lnTo>
                  <a:lnTo>
                    <a:pt x="33634" y="350016"/>
                  </a:lnTo>
                  <a:lnTo>
                    <a:pt x="51763" y="307146"/>
                  </a:lnTo>
                  <a:lnTo>
                    <a:pt x="73399" y="266266"/>
                  </a:lnTo>
                  <a:lnTo>
                    <a:pt x="98355" y="227565"/>
                  </a:lnTo>
                  <a:lnTo>
                    <a:pt x="126439" y="191234"/>
                  </a:lnTo>
                  <a:lnTo>
                    <a:pt x="157475" y="157449"/>
                  </a:lnTo>
                  <a:lnTo>
                    <a:pt x="191234" y="126439"/>
                  </a:lnTo>
                  <a:lnTo>
                    <a:pt x="227565" y="98355"/>
                  </a:lnTo>
                  <a:lnTo>
                    <a:pt x="266266" y="73399"/>
                  </a:lnTo>
                  <a:lnTo>
                    <a:pt x="307146" y="51763"/>
                  </a:lnTo>
                  <a:lnTo>
                    <a:pt x="350016" y="33634"/>
                  </a:lnTo>
                  <a:lnTo>
                    <a:pt x="394686" y="19204"/>
                  </a:lnTo>
                  <a:lnTo>
                    <a:pt x="440967" y="8661"/>
                  </a:lnTo>
                  <a:lnTo>
                    <a:pt x="488667" y="2197"/>
                  </a:lnTo>
                  <a:lnTo>
                    <a:pt x="537598" y="0"/>
                  </a:lnTo>
                  <a:lnTo>
                    <a:pt x="584866" y="2080"/>
                  </a:lnTo>
                  <a:lnTo>
                    <a:pt x="631455" y="8255"/>
                  </a:lnTo>
                  <a:lnTo>
                    <a:pt x="677117" y="18420"/>
                  </a:lnTo>
                  <a:lnTo>
                    <a:pt x="721604" y="32472"/>
                  </a:lnTo>
                  <a:lnTo>
                    <a:pt x="764668" y="50310"/>
                  </a:lnTo>
                  <a:lnTo>
                    <a:pt x="806063" y="71829"/>
                  </a:lnTo>
                  <a:lnTo>
                    <a:pt x="845539" y="96927"/>
                  </a:lnTo>
                  <a:lnTo>
                    <a:pt x="882850" y="125502"/>
                  </a:lnTo>
                  <a:lnTo>
                    <a:pt x="917759" y="157462"/>
                  </a:lnTo>
                  <a:lnTo>
                    <a:pt x="949695" y="192347"/>
                  </a:lnTo>
                  <a:lnTo>
                    <a:pt x="978270" y="229658"/>
                  </a:lnTo>
                  <a:lnTo>
                    <a:pt x="1003368" y="269134"/>
                  </a:lnTo>
                  <a:lnTo>
                    <a:pt x="1024887" y="310529"/>
                  </a:lnTo>
                  <a:lnTo>
                    <a:pt x="1042724" y="353593"/>
                  </a:lnTo>
                  <a:lnTo>
                    <a:pt x="1056777" y="398080"/>
                  </a:lnTo>
                  <a:lnTo>
                    <a:pt x="1066942" y="443742"/>
                  </a:lnTo>
                  <a:lnTo>
                    <a:pt x="1073116" y="490331"/>
                  </a:lnTo>
                  <a:lnTo>
                    <a:pt x="1075197" y="537598"/>
                  </a:lnTo>
                  <a:lnTo>
                    <a:pt x="1073000" y="586530"/>
                  </a:lnTo>
                  <a:lnTo>
                    <a:pt x="1066536" y="634230"/>
                  </a:lnTo>
                  <a:lnTo>
                    <a:pt x="1055993" y="680511"/>
                  </a:lnTo>
                  <a:lnTo>
                    <a:pt x="1041563" y="725181"/>
                  </a:lnTo>
                  <a:lnTo>
                    <a:pt x="1023434" y="768051"/>
                  </a:lnTo>
                  <a:lnTo>
                    <a:pt x="1001798" y="808931"/>
                  </a:lnTo>
                  <a:lnTo>
                    <a:pt x="976842" y="847632"/>
                  </a:lnTo>
                  <a:lnTo>
                    <a:pt x="948758" y="883963"/>
                  </a:lnTo>
                  <a:lnTo>
                    <a:pt x="917735" y="917735"/>
                  </a:lnTo>
                  <a:lnTo>
                    <a:pt x="883963" y="948758"/>
                  </a:lnTo>
                  <a:lnTo>
                    <a:pt x="847632" y="976842"/>
                  </a:lnTo>
                  <a:lnTo>
                    <a:pt x="808931" y="1001798"/>
                  </a:lnTo>
                  <a:lnTo>
                    <a:pt x="768051" y="1023434"/>
                  </a:lnTo>
                  <a:lnTo>
                    <a:pt x="725181" y="1041563"/>
                  </a:lnTo>
                  <a:lnTo>
                    <a:pt x="680511" y="1055993"/>
                  </a:lnTo>
                  <a:lnTo>
                    <a:pt x="634230" y="1066536"/>
                  </a:lnTo>
                  <a:lnTo>
                    <a:pt x="586530" y="1073000"/>
                  </a:lnTo>
                  <a:lnTo>
                    <a:pt x="537598" y="10751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430234" y="3946166"/>
              <a:ext cx="1075690" cy="1075690"/>
            </a:xfrm>
            <a:custGeom>
              <a:avLst/>
              <a:gdLst/>
              <a:ahLst/>
              <a:cxnLst/>
              <a:rect l="l" t="t" r="r" b="b"/>
              <a:pathLst>
                <a:path w="1075690" h="1075689">
                  <a:moveTo>
                    <a:pt x="0" y="537598"/>
                  </a:moveTo>
                  <a:lnTo>
                    <a:pt x="2197" y="488667"/>
                  </a:lnTo>
                  <a:lnTo>
                    <a:pt x="8661" y="440967"/>
                  </a:lnTo>
                  <a:lnTo>
                    <a:pt x="19204" y="394686"/>
                  </a:lnTo>
                  <a:lnTo>
                    <a:pt x="33634" y="350016"/>
                  </a:lnTo>
                  <a:lnTo>
                    <a:pt x="51763" y="307146"/>
                  </a:lnTo>
                  <a:lnTo>
                    <a:pt x="73399" y="266266"/>
                  </a:lnTo>
                  <a:lnTo>
                    <a:pt x="98355" y="227565"/>
                  </a:lnTo>
                  <a:lnTo>
                    <a:pt x="126439" y="191234"/>
                  </a:lnTo>
                  <a:lnTo>
                    <a:pt x="157462" y="157462"/>
                  </a:lnTo>
                  <a:lnTo>
                    <a:pt x="191234" y="126439"/>
                  </a:lnTo>
                  <a:lnTo>
                    <a:pt x="227565" y="98355"/>
                  </a:lnTo>
                  <a:lnTo>
                    <a:pt x="266266" y="73399"/>
                  </a:lnTo>
                  <a:lnTo>
                    <a:pt x="307146" y="51763"/>
                  </a:lnTo>
                  <a:lnTo>
                    <a:pt x="350016" y="33634"/>
                  </a:lnTo>
                  <a:lnTo>
                    <a:pt x="394686" y="19204"/>
                  </a:lnTo>
                  <a:lnTo>
                    <a:pt x="440967" y="8661"/>
                  </a:lnTo>
                  <a:lnTo>
                    <a:pt x="488667" y="2197"/>
                  </a:lnTo>
                  <a:lnTo>
                    <a:pt x="537598" y="0"/>
                  </a:lnTo>
                  <a:lnTo>
                    <a:pt x="584866" y="2080"/>
                  </a:lnTo>
                  <a:lnTo>
                    <a:pt x="631455" y="8255"/>
                  </a:lnTo>
                  <a:lnTo>
                    <a:pt x="677117" y="18420"/>
                  </a:lnTo>
                  <a:lnTo>
                    <a:pt x="721604" y="32472"/>
                  </a:lnTo>
                  <a:lnTo>
                    <a:pt x="764668" y="50310"/>
                  </a:lnTo>
                  <a:lnTo>
                    <a:pt x="806063" y="71829"/>
                  </a:lnTo>
                  <a:lnTo>
                    <a:pt x="845539" y="96927"/>
                  </a:lnTo>
                  <a:lnTo>
                    <a:pt x="882850" y="125502"/>
                  </a:lnTo>
                  <a:lnTo>
                    <a:pt x="917748" y="157449"/>
                  </a:lnTo>
                  <a:lnTo>
                    <a:pt x="949695" y="192347"/>
                  </a:lnTo>
                  <a:lnTo>
                    <a:pt x="978270" y="229658"/>
                  </a:lnTo>
                  <a:lnTo>
                    <a:pt x="1003368" y="269134"/>
                  </a:lnTo>
                  <a:lnTo>
                    <a:pt x="1024887" y="310529"/>
                  </a:lnTo>
                  <a:lnTo>
                    <a:pt x="1042724" y="353593"/>
                  </a:lnTo>
                  <a:lnTo>
                    <a:pt x="1056777" y="398080"/>
                  </a:lnTo>
                  <a:lnTo>
                    <a:pt x="1066942" y="443742"/>
                  </a:lnTo>
                  <a:lnTo>
                    <a:pt x="1073116" y="490331"/>
                  </a:lnTo>
                  <a:lnTo>
                    <a:pt x="1075197" y="537598"/>
                  </a:lnTo>
                  <a:lnTo>
                    <a:pt x="1073000" y="586530"/>
                  </a:lnTo>
                  <a:lnTo>
                    <a:pt x="1066536" y="634230"/>
                  </a:lnTo>
                  <a:lnTo>
                    <a:pt x="1055993" y="680511"/>
                  </a:lnTo>
                  <a:lnTo>
                    <a:pt x="1041563" y="725181"/>
                  </a:lnTo>
                  <a:lnTo>
                    <a:pt x="1023434" y="768051"/>
                  </a:lnTo>
                  <a:lnTo>
                    <a:pt x="1001797" y="808931"/>
                  </a:lnTo>
                  <a:lnTo>
                    <a:pt x="976842" y="847632"/>
                  </a:lnTo>
                  <a:lnTo>
                    <a:pt x="948758" y="883963"/>
                  </a:lnTo>
                  <a:lnTo>
                    <a:pt x="917735" y="917735"/>
                  </a:lnTo>
                  <a:lnTo>
                    <a:pt x="883963" y="948758"/>
                  </a:lnTo>
                  <a:lnTo>
                    <a:pt x="847632" y="976842"/>
                  </a:lnTo>
                  <a:lnTo>
                    <a:pt x="808931" y="1001797"/>
                  </a:lnTo>
                  <a:lnTo>
                    <a:pt x="768051" y="1023434"/>
                  </a:lnTo>
                  <a:lnTo>
                    <a:pt x="725181" y="1041563"/>
                  </a:lnTo>
                  <a:lnTo>
                    <a:pt x="680511" y="1055993"/>
                  </a:lnTo>
                  <a:lnTo>
                    <a:pt x="634230" y="1066536"/>
                  </a:lnTo>
                  <a:lnTo>
                    <a:pt x="586530" y="1073000"/>
                  </a:lnTo>
                  <a:lnTo>
                    <a:pt x="537598" y="1075197"/>
                  </a:lnTo>
                  <a:lnTo>
                    <a:pt x="488667" y="1073000"/>
                  </a:lnTo>
                  <a:lnTo>
                    <a:pt x="440967" y="1066536"/>
                  </a:lnTo>
                  <a:lnTo>
                    <a:pt x="394686" y="1055993"/>
                  </a:lnTo>
                  <a:lnTo>
                    <a:pt x="350016" y="1041563"/>
                  </a:lnTo>
                  <a:lnTo>
                    <a:pt x="307146" y="1023434"/>
                  </a:lnTo>
                  <a:lnTo>
                    <a:pt x="266266" y="1001797"/>
                  </a:lnTo>
                  <a:lnTo>
                    <a:pt x="227565" y="976842"/>
                  </a:lnTo>
                  <a:lnTo>
                    <a:pt x="191234" y="948758"/>
                  </a:lnTo>
                  <a:lnTo>
                    <a:pt x="157462" y="917735"/>
                  </a:lnTo>
                  <a:lnTo>
                    <a:pt x="126439" y="883963"/>
                  </a:lnTo>
                  <a:lnTo>
                    <a:pt x="98355" y="847632"/>
                  </a:lnTo>
                  <a:lnTo>
                    <a:pt x="73399" y="808931"/>
                  </a:lnTo>
                  <a:lnTo>
                    <a:pt x="51763" y="768051"/>
                  </a:lnTo>
                  <a:lnTo>
                    <a:pt x="33634" y="725181"/>
                  </a:lnTo>
                  <a:lnTo>
                    <a:pt x="19204" y="680511"/>
                  </a:lnTo>
                  <a:lnTo>
                    <a:pt x="8661" y="634230"/>
                  </a:lnTo>
                  <a:lnTo>
                    <a:pt x="2197" y="586530"/>
                  </a:lnTo>
                  <a:lnTo>
                    <a:pt x="0" y="53759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660719" y="4359181"/>
            <a:ext cx="588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explain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8600" y="688530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hlinkClick r:id="rId2"/>
              </a:rPr>
              <a:t>https://www.borealisai.com/research-blogs/explainability-i-local-post-hoc-explanations/</a:t>
            </a:r>
            <a:endParaRPr lang="en-IN" sz="1200" b="1" dirty="0"/>
          </a:p>
        </p:txBody>
      </p:sp>
      <p:sp>
        <p:nvSpPr>
          <p:cNvPr id="38" name="Rectangle 37"/>
          <p:cNvSpPr/>
          <p:nvPr/>
        </p:nvSpPr>
        <p:spPr>
          <a:xfrm>
            <a:off x="228600" y="938637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>
                <a:hlinkClick r:id="rId3"/>
              </a:rPr>
              <a:t>https://www.borealisai.com/research-blogs/explainability-ii-global-explanations-proxy-models-and-interpretable-models/</a:t>
            </a:r>
            <a:endParaRPr lang="en-IN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Linear</a:t>
            </a:r>
            <a:r>
              <a:rPr sz="2800" spc="-85" dirty="0"/>
              <a:t> </a:t>
            </a:r>
            <a:r>
              <a:rPr sz="2800" spc="-5" dirty="0"/>
              <a:t>Regression</a:t>
            </a:r>
            <a:endParaRPr sz="280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pSp>
        <p:nvGrpSpPr>
          <p:cNvPr id="3" name="object 3"/>
          <p:cNvGrpSpPr/>
          <p:nvPr/>
        </p:nvGrpSpPr>
        <p:grpSpPr>
          <a:xfrm>
            <a:off x="2327324" y="1278122"/>
            <a:ext cx="4829175" cy="521334"/>
            <a:chOff x="2327324" y="1278122"/>
            <a:chExt cx="4829175" cy="521334"/>
          </a:xfrm>
        </p:grpSpPr>
        <p:sp>
          <p:nvSpPr>
            <p:cNvPr id="4" name="object 4"/>
            <p:cNvSpPr/>
            <p:nvPr/>
          </p:nvSpPr>
          <p:spPr>
            <a:xfrm>
              <a:off x="2327324" y="1278122"/>
              <a:ext cx="4829032" cy="2225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63394" y="1570574"/>
              <a:ext cx="1238250" cy="224154"/>
            </a:xfrm>
            <a:custGeom>
              <a:avLst/>
              <a:gdLst/>
              <a:ahLst/>
              <a:cxnLst/>
              <a:rect l="l" t="t" r="r" b="b"/>
              <a:pathLst>
                <a:path w="1238250" h="224155">
                  <a:moveTo>
                    <a:pt x="1238247" y="22354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20844" y="1555091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39749" y="30964"/>
                  </a:moveTo>
                  <a:lnTo>
                    <a:pt x="0" y="7804"/>
                  </a:lnTo>
                  <a:lnTo>
                    <a:pt x="45324" y="0"/>
                  </a:lnTo>
                  <a:lnTo>
                    <a:pt x="39749" y="3096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20844" y="1555091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5">
                  <a:moveTo>
                    <a:pt x="45324" y="0"/>
                  </a:moveTo>
                  <a:lnTo>
                    <a:pt x="0" y="7804"/>
                  </a:lnTo>
                  <a:lnTo>
                    <a:pt x="39749" y="30964"/>
                  </a:lnTo>
                  <a:lnTo>
                    <a:pt x="453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74043" y="1512814"/>
              <a:ext cx="828040" cy="281305"/>
            </a:xfrm>
            <a:custGeom>
              <a:avLst/>
              <a:gdLst/>
              <a:ahLst/>
              <a:cxnLst/>
              <a:rect l="l" t="t" r="r" b="b"/>
              <a:pathLst>
                <a:path w="828039" h="281305">
                  <a:moveTo>
                    <a:pt x="827598" y="28130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33118" y="1497919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35874" y="29789"/>
                  </a:moveTo>
                  <a:lnTo>
                    <a:pt x="0" y="984"/>
                  </a:lnTo>
                  <a:lnTo>
                    <a:pt x="45999" y="0"/>
                  </a:lnTo>
                  <a:lnTo>
                    <a:pt x="35874" y="2978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3118" y="1497919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4">
                  <a:moveTo>
                    <a:pt x="45999" y="0"/>
                  </a:moveTo>
                  <a:lnTo>
                    <a:pt x="0" y="984"/>
                  </a:lnTo>
                  <a:lnTo>
                    <a:pt x="35874" y="29789"/>
                  </a:lnTo>
                  <a:lnTo>
                    <a:pt x="459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96879" y="1543439"/>
              <a:ext cx="121074" cy="255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01641" y="1568341"/>
              <a:ext cx="587375" cy="226060"/>
            </a:xfrm>
            <a:custGeom>
              <a:avLst/>
              <a:gdLst/>
              <a:ahLst/>
              <a:cxnLst/>
              <a:rect l="l" t="t" r="r" b="b"/>
              <a:pathLst>
                <a:path w="587375" h="226060">
                  <a:moveTo>
                    <a:pt x="0" y="225779"/>
                  </a:moveTo>
                  <a:lnTo>
                    <a:pt x="586848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82840" y="155282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11299" y="30204"/>
                  </a:moveTo>
                  <a:lnTo>
                    <a:pt x="0" y="837"/>
                  </a:lnTo>
                  <a:lnTo>
                    <a:pt x="45999" y="0"/>
                  </a:lnTo>
                  <a:lnTo>
                    <a:pt x="11299" y="3020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82840" y="155282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11299" y="30204"/>
                  </a:moveTo>
                  <a:lnTo>
                    <a:pt x="45999" y="0"/>
                  </a:lnTo>
                  <a:lnTo>
                    <a:pt x="0" y="837"/>
                  </a:lnTo>
                  <a:lnTo>
                    <a:pt x="11299" y="3020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2354852" y="2201035"/>
            <a:ext cx="3857445" cy="23087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150917" y="1861054"/>
            <a:ext cx="1744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interpretable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components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Sensitivity to Data Bias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5" name="object 3"/>
          <p:cNvSpPr/>
          <p:nvPr/>
        </p:nvSpPr>
        <p:spPr>
          <a:xfrm>
            <a:off x="457200" y="1352550"/>
            <a:ext cx="8303912" cy="2684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 txBox="1"/>
          <p:nvPr/>
        </p:nvSpPr>
        <p:spPr>
          <a:xfrm>
            <a:off x="1012345" y="4037179"/>
            <a:ext cx="3581400" cy="666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red - </a:t>
            </a:r>
            <a:r>
              <a:rPr sz="11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biased</a:t>
            </a:r>
            <a:r>
              <a:rPr sz="1100" b="1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regression</a:t>
            </a: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1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dashed green </a:t>
            </a:r>
            <a:r>
              <a:rPr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- regression </a:t>
            </a:r>
            <a:r>
              <a:rPr sz="11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for each</a:t>
            </a:r>
            <a:r>
              <a:rPr sz="1100" b="1" spc="-9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subgroup  solid </a:t>
            </a:r>
            <a:r>
              <a:rPr sz="11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green </a:t>
            </a:r>
            <a:r>
              <a:rPr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sz="1100" b="1" spc="-5" dirty="0">
                <a:latin typeface="Helvetica" panose="020B0604020202020204" pitchFamily="34" charset="0"/>
                <a:cs typeface="Helvetica" panose="020B0604020202020204" pitchFamily="34" charset="0"/>
              </a:rPr>
              <a:t>unbiased</a:t>
            </a:r>
            <a:r>
              <a:rPr sz="1100" b="1" spc="-3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42155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Decision</a:t>
            </a:r>
            <a:r>
              <a:rPr sz="2800" spc="-125" dirty="0"/>
              <a:t> </a:t>
            </a:r>
            <a:r>
              <a:rPr sz="2800" spc="-25" dirty="0"/>
              <a:t>Trees</a:t>
            </a:r>
            <a:endParaRPr sz="28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1495709" y="1326187"/>
            <a:ext cx="6260961" cy="3242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K-Nearest</a:t>
            </a:r>
            <a:r>
              <a:rPr sz="2800" spc="-85" dirty="0"/>
              <a:t> </a:t>
            </a:r>
            <a:r>
              <a:rPr sz="2800" spc="-5" dirty="0"/>
              <a:t>Neighbors</a:t>
            </a:r>
            <a:endParaRPr sz="28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2739439" y="1365341"/>
            <a:ext cx="3651699" cy="3120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Sparsity</a:t>
            </a:r>
            <a:endParaRPr sz="280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5800" y="1200150"/>
            <a:ext cx="7620000" cy="2046685"/>
          </a:xfrm>
        </p:spPr>
        <p:txBody>
          <a:bodyPr/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tabLst>
                <a:tab pos="379095" algn="l"/>
                <a:tab pos="379730" algn="l"/>
              </a:tabLst>
            </a:pPr>
            <a:r>
              <a:rPr lang="en-US" sz="1800" spc="-5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Controls the </a:t>
            </a:r>
            <a:r>
              <a:rPr lang="en-US" sz="1800" dirty="0" err="1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sparsity</a:t>
            </a:r>
            <a:r>
              <a:rPr lang="en-US" sz="18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lang="en-US" sz="18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 </a:t>
            </a:r>
            <a:r>
              <a:rPr lang="en-US" sz="1800" spc="-5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parameters when learning </a:t>
            </a:r>
            <a:r>
              <a:rPr lang="en-US" sz="18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1800" spc="-85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tabLst>
                <a:tab pos="379095" algn="l"/>
                <a:tab pos="379730" algn="l"/>
              </a:tabLst>
            </a:pPr>
            <a:r>
              <a:rPr lang="en-US" sz="1800" spc="-5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r>
              <a:rPr lang="en-US" sz="1800" spc="-15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smtClean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choices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21995" lvl="1" indent="-367030">
              <a:lnSpc>
                <a:spcPct val="100000"/>
              </a:lnSpc>
              <a:spcBef>
                <a:spcPts val="315"/>
              </a:spcBef>
              <a:tabLst>
                <a:tab pos="379095" algn="l"/>
                <a:tab pos="379730" algn="l"/>
              </a:tabLst>
            </a:pPr>
            <a:r>
              <a:rPr lang="en-US" sz="16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L1</a:t>
            </a:r>
            <a:r>
              <a:rPr lang="en-US" sz="1600" spc="-1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regularization</a:t>
            </a: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endParaRPr lang="en-US" sz="140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endParaRPr lang="en-US" sz="1400" dirty="0" smtClean="0">
              <a:solidFill>
                <a:srgbClr val="595959"/>
              </a:solidFill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endParaRPr lang="en-US" sz="14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4" name="object 4"/>
          <p:cNvSpPr txBox="1"/>
          <p:nvPr/>
        </p:nvSpPr>
        <p:spPr>
          <a:xfrm>
            <a:off x="963190" y="2809059"/>
            <a:ext cx="2161009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sz="1600" spc="-5" dirty="0">
                <a:latin typeface="Helvetica" panose="020B0604020202020204" pitchFamily="34" charset="0"/>
                <a:cs typeface="Helvetica" panose="020B0604020202020204" pitchFamily="34" charset="0"/>
              </a:rPr>
              <a:t>L2</a:t>
            </a:r>
            <a:r>
              <a:rPr sz="1600" spc="-8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1600" dirty="0">
                <a:latin typeface="Helvetica" panose="020B0604020202020204" pitchFamily="34" charset="0"/>
                <a:cs typeface="Helvetica" panose="020B0604020202020204" pitchFamily="34" charset="0"/>
              </a:rPr>
              <a:t>regularization</a:t>
            </a:r>
          </a:p>
        </p:txBody>
      </p:sp>
      <p:sp>
        <p:nvSpPr>
          <p:cNvPr id="5" name="object 5"/>
          <p:cNvSpPr/>
          <p:nvPr/>
        </p:nvSpPr>
        <p:spPr>
          <a:xfrm>
            <a:off x="1460201" y="2197492"/>
            <a:ext cx="3986834" cy="349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9399" y="3219891"/>
            <a:ext cx="3887401" cy="412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61276" y="2205862"/>
            <a:ext cx="2545549" cy="1446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Sparsity </a:t>
            </a:r>
            <a:r>
              <a:rPr spc="-5" dirty="0"/>
              <a:t>for Interpretable Linear</a:t>
            </a:r>
            <a:r>
              <a:rPr spc="-90" dirty="0"/>
              <a:t> </a:t>
            </a:r>
            <a:r>
              <a:rPr spc="-5" dirty="0"/>
              <a:t>Regression</a:t>
            </a:r>
            <a:endParaRPr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475248" y="1162309"/>
            <a:ext cx="4368165" cy="91630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 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case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of linear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regression</a:t>
            </a:r>
            <a:endParaRPr sz="1800" dirty="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○</a:t>
            </a:r>
            <a:endParaRPr sz="14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spcBef>
                <a:spcPts val="254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Linear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regression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with L1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regularization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8" y="2807027"/>
            <a:ext cx="446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Linear Regression with L2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regularization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60939" y="1590446"/>
            <a:ext cx="3388618" cy="2693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3422" y="1520146"/>
            <a:ext cx="3388618" cy="33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5464" y="2229145"/>
            <a:ext cx="1963966" cy="443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33831" y="3372598"/>
            <a:ext cx="1822437" cy="4247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/>
              <a:t>Post </a:t>
            </a:r>
            <a:r>
              <a:rPr sz="2800" spc="-5" dirty="0"/>
              <a:t>Hoc</a:t>
            </a:r>
            <a:r>
              <a:rPr sz="2800" spc="-85" dirty="0"/>
              <a:t> </a:t>
            </a:r>
            <a:r>
              <a:rPr sz="2800" spc="-5" dirty="0"/>
              <a:t>Interpretability</a:t>
            </a:r>
            <a:endParaRPr sz="280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spc="-5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of the way to achieve Post Hoc Interpretability is to deploy </a:t>
            </a:r>
            <a:r>
              <a:rPr lang="en-US" sz="18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sz="1800" spc="-5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local proxy  </a:t>
            </a:r>
            <a:r>
              <a:rPr lang="en-US" sz="1800" dirty="0" smtClean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grpSp>
        <p:nvGrpSpPr>
          <p:cNvPr id="4" name="object 4"/>
          <p:cNvGrpSpPr/>
          <p:nvPr/>
        </p:nvGrpSpPr>
        <p:grpSpPr>
          <a:xfrm>
            <a:off x="3964019" y="2685724"/>
            <a:ext cx="39370" cy="31115"/>
            <a:chOff x="4074979" y="3531530"/>
            <a:chExt cx="39370" cy="31115"/>
          </a:xfrm>
        </p:grpSpPr>
        <p:sp>
          <p:nvSpPr>
            <p:cNvPr id="5" name="object 5"/>
            <p:cNvSpPr/>
            <p:nvPr/>
          </p:nvSpPr>
          <p:spPr>
            <a:xfrm>
              <a:off x="4079741" y="35362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4"/>
                  </a:moveTo>
                  <a:lnTo>
                    <a:pt x="10724" y="10724"/>
                  </a:lnTo>
                  <a:lnTo>
                    <a:pt x="24" y="0"/>
                  </a:lnTo>
                  <a:lnTo>
                    <a:pt x="29449" y="10749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79741" y="3536293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24" y="10724"/>
                  </a:moveTo>
                  <a:lnTo>
                    <a:pt x="0" y="21424"/>
                  </a:lnTo>
                  <a:lnTo>
                    <a:pt x="29449" y="10749"/>
                  </a:lnTo>
                  <a:lnTo>
                    <a:pt x="24" y="0"/>
                  </a:lnTo>
                  <a:lnTo>
                    <a:pt x="10724" y="107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901888" y="2114550"/>
            <a:ext cx="1165860" cy="1165860"/>
            <a:chOff x="7012848" y="2960356"/>
            <a:chExt cx="1165860" cy="1165860"/>
          </a:xfrm>
        </p:grpSpPr>
        <p:sp>
          <p:nvSpPr>
            <p:cNvPr id="8" name="object 8"/>
            <p:cNvSpPr/>
            <p:nvPr/>
          </p:nvSpPr>
          <p:spPr>
            <a:xfrm>
              <a:off x="7017611" y="2965119"/>
              <a:ext cx="1156335" cy="1156335"/>
            </a:xfrm>
            <a:custGeom>
              <a:avLst/>
              <a:gdLst/>
              <a:ahLst/>
              <a:cxnLst/>
              <a:rect l="l" t="t" r="r" b="b"/>
              <a:pathLst>
                <a:path w="1156334" h="1156335">
                  <a:moveTo>
                    <a:pt x="577948" y="1155897"/>
                  </a:moveTo>
                  <a:lnTo>
                    <a:pt x="530547" y="1153981"/>
                  </a:lnTo>
                  <a:lnTo>
                    <a:pt x="484200" y="1148333"/>
                  </a:lnTo>
                  <a:lnTo>
                    <a:pt x="439058" y="1139101"/>
                  </a:lnTo>
                  <a:lnTo>
                    <a:pt x="395269" y="1126434"/>
                  </a:lnTo>
                  <a:lnTo>
                    <a:pt x="352982" y="1110480"/>
                  </a:lnTo>
                  <a:lnTo>
                    <a:pt x="312344" y="1091389"/>
                  </a:lnTo>
                  <a:lnTo>
                    <a:pt x="273506" y="1069309"/>
                  </a:lnTo>
                  <a:lnTo>
                    <a:pt x="236616" y="1044389"/>
                  </a:lnTo>
                  <a:lnTo>
                    <a:pt x="201823" y="1016777"/>
                  </a:lnTo>
                  <a:lnTo>
                    <a:pt x="169274" y="986623"/>
                  </a:lnTo>
                  <a:lnTo>
                    <a:pt x="139120" y="954074"/>
                  </a:lnTo>
                  <a:lnTo>
                    <a:pt x="111508" y="919280"/>
                  </a:lnTo>
                  <a:lnTo>
                    <a:pt x="86588" y="882390"/>
                  </a:lnTo>
                  <a:lnTo>
                    <a:pt x="64508" y="843552"/>
                  </a:lnTo>
                  <a:lnTo>
                    <a:pt x="45417" y="802915"/>
                  </a:lnTo>
                  <a:lnTo>
                    <a:pt x="29463" y="760628"/>
                  </a:lnTo>
                  <a:lnTo>
                    <a:pt x="16796" y="716838"/>
                  </a:lnTo>
                  <a:lnTo>
                    <a:pt x="7564" y="671696"/>
                  </a:lnTo>
                  <a:lnTo>
                    <a:pt x="1915" y="625350"/>
                  </a:lnTo>
                  <a:lnTo>
                    <a:pt x="0" y="577948"/>
                  </a:lnTo>
                  <a:lnTo>
                    <a:pt x="1915" y="530550"/>
                  </a:lnTo>
                  <a:lnTo>
                    <a:pt x="7564" y="484206"/>
                  </a:lnTo>
                  <a:lnTo>
                    <a:pt x="16796" y="439066"/>
                  </a:lnTo>
                  <a:lnTo>
                    <a:pt x="29463" y="395279"/>
                  </a:lnTo>
                  <a:lnTo>
                    <a:pt x="45417" y="352992"/>
                  </a:lnTo>
                  <a:lnTo>
                    <a:pt x="64508" y="312356"/>
                  </a:lnTo>
                  <a:lnTo>
                    <a:pt x="86588" y="273518"/>
                  </a:lnTo>
                  <a:lnTo>
                    <a:pt x="111508" y="236627"/>
                  </a:lnTo>
                  <a:lnTo>
                    <a:pt x="139120" y="201833"/>
                  </a:lnTo>
                  <a:lnTo>
                    <a:pt x="169274" y="169284"/>
                  </a:lnTo>
                  <a:lnTo>
                    <a:pt x="201823" y="139128"/>
                  </a:lnTo>
                  <a:lnTo>
                    <a:pt x="236616" y="111515"/>
                  </a:lnTo>
                  <a:lnTo>
                    <a:pt x="273506" y="86594"/>
                  </a:lnTo>
                  <a:lnTo>
                    <a:pt x="312344" y="64512"/>
                  </a:lnTo>
                  <a:lnTo>
                    <a:pt x="352982" y="45420"/>
                  </a:lnTo>
                  <a:lnTo>
                    <a:pt x="395269" y="29465"/>
                  </a:lnTo>
                  <a:lnTo>
                    <a:pt x="439058" y="16797"/>
                  </a:lnTo>
                  <a:lnTo>
                    <a:pt x="484200" y="7564"/>
                  </a:lnTo>
                  <a:lnTo>
                    <a:pt x="530547" y="1916"/>
                  </a:lnTo>
                  <a:lnTo>
                    <a:pt x="577948" y="0"/>
                  </a:lnTo>
                  <a:lnTo>
                    <a:pt x="628763" y="2237"/>
                  </a:lnTo>
                  <a:lnTo>
                    <a:pt x="678847" y="8875"/>
                  </a:lnTo>
                  <a:lnTo>
                    <a:pt x="727934" y="19803"/>
                  </a:lnTo>
                  <a:lnTo>
                    <a:pt x="775758" y="34912"/>
                  </a:lnTo>
                  <a:lnTo>
                    <a:pt x="822053" y="54091"/>
                  </a:lnTo>
                  <a:lnTo>
                    <a:pt x="866553" y="77229"/>
                  </a:lnTo>
                  <a:lnTo>
                    <a:pt x="908992" y="104217"/>
                  </a:lnTo>
                  <a:lnTo>
                    <a:pt x="949104" y="134944"/>
                  </a:lnTo>
                  <a:lnTo>
                    <a:pt x="986623" y="169299"/>
                  </a:lnTo>
                  <a:lnTo>
                    <a:pt x="1020971" y="206810"/>
                  </a:lnTo>
                  <a:lnTo>
                    <a:pt x="1051692" y="246916"/>
                  </a:lnTo>
                  <a:lnTo>
                    <a:pt x="1078675" y="289351"/>
                  </a:lnTo>
                  <a:lnTo>
                    <a:pt x="1101810" y="333848"/>
                  </a:lnTo>
                  <a:lnTo>
                    <a:pt x="1120987" y="380141"/>
                  </a:lnTo>
                  <a:lnTo>
                    <a:pt x="1136094" y="427963"/>
                  </a:lnTo>
                  <a:lnTo>
                    <a:pt x="1147022" y="477050"/>
                  </a:lnTo>
                  <a:lnTo>
                    <a:pt x="1153660" y="527134"/>
                  </a:lnTo>
                  <a:lnTo>
                    <a:pt x="1155897" y="577948"/>
                  </a:lnTo>
                  <a:lnTo>
                    <a:pt x="1153981" y="625350"/>
                  </a:lnTo>
                  <a:lnTo>
                    <a:pt x="1148333" y="671696"/>
                  </a:lnTo>
                  <a:lnTo>
                    <a:pt x="1139101" y="716838"/>
                  </a:lnTo>
                  <a:lnTo>
                    <a:pt x="1126434" y="760628"/>
                  </a:lnTo>
                  <a:lnTo>
                    <a:pt x="1110480" y="802915"/>
                  </a:lnTo>
                  <a:lnTo>
                    <a:pt x="1091389" y="843552"/>
                  </a:lnTo>
                  <a:lnTo>
                    <a:pt x="1069309" y="882390"/>
                  </a:lnTo>
                  <a:lnTo>
                    <a:pt x="1044389" y="919280"/>
                  </a:lnTo>
                  <a:lnTo>
                    <a:pt x="1016777" y="954074"/>
                  </a:lnTo>
                  <a:lnTo>
                    <a:pt x="986623" y="986623"/>
                  </a:lnTo>
                  <a:lnTo>
                    <a:pt x="954074" y="1016777"/>
                  </a:lnTo>
                  <a:lnTo>
                    <a:pt x="919280" y="1044389"/>
                  </a:lnTo>
                  <a:lnTo>
                    <a:pt x="882390" y="1069309"/>
                  </a:lnTo>
                  <a:lnTo>
                    <a:pt x="843552" y="1091389"/>
                  </a:lnTo>
                  <a:lnTo>
                    <a:pt x="802915" y="1110480"/>
                  </a:lnTo>
                  <a:lnTo>
                    <a:pt x="760628" y="1126434"/>
                  </a:lnTo>
                  <a:lnTo>
                    <a:pt x="716838" y="1139101"/>
                  </a:lnTo>
                  <a:lnTo>
                    <a:pt x="671696" y="1148333"/>
                  </a:lnTo>
                  <a:lnTo>
                    <a:pt x="625350" y="1153981"/>
                  </a:lnTo>
                  <a:lnTo>
                    <a:pt x="577948" y="1155897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7611" y="2965119"/>
              <a:ext cx="1156335" cy="1156335"/>
            </a:xfrm>
            <a:custGeom>
              <a:avLst/>
              <a:gdLst/>
              <a:ahLst/>
              <a:cxnLst/>
              <a:rect l="l" t="t" r="r" b="b"/>
              <a:pathLst>
                <a:path w="1156334" h="1156335">
                  <a:moveTo>
                    <a:pt x="0" y="577948"/>
                  </a:moveTo>
                  <a:lnTo>
                    <a:pt x="1915" y="530550"/>
                  </a:lnTo>
                  <a:lnTo>
                    <a:pt x="7564" y="484206"/>
                  </a:lnTo>
                  <a:lnTo>
                    <a:pt x="16796" y="439066"/>
                  </a:lnTo>
                  <a:lnTo>
                    <a:pt x="29463" y="395279"/>
                  </a:lnTo>
                  <a:lnTo>
                    <a:pt x="45417" y="352992"/>
                  </a:lnTo>
                  <a:lnTo>
                    <a:pt x="64508" y="312355"/>
                  </a:lnTo>
                  <a:lnTo>
                    <a:pt x="86588" y="273518"/>
                  </a:lnTo>
                  <a:lnTo>
                    <a:pt x="111508" y="236627"/>
                  </a:lnTo>
                  <a:lnTo>
                    <a:pt x="139120" y="201833"/>
                  </a:lnTo>
                  <a:lnTo>
                    <a:pt x="169274" y="169284"/>
                  </a:lnTo>
                  <a:lnTo>
                    <a:pt x="201823" y="139128"/>
                  </a:lnTo>
                  <a:lnTo>
                    <a:pt x="236616" y="111515"/>
                  </a:lnTo>
                  <a:lnTo>
                    <a:pt x="273506" y="86594"/>
                  </a:lnTo>
                  <a:lnTo>
                    <a:pt x="312344" y="64512"/>
                  </a:lnTo>
                  <a:lnTo>
                    <a:pt x="352982" y="45420"/>
                  </a:lnTo>
                  <a:lnTo>
                    <a:pt x="395269" y="29465"/>
                  </a:lnTo>
                  <a:lnTo>
                    <a:pt x="439058" y="16797"/>
                  </a:lnTo>
                  <a:lnTo>
                    <a:pt x="484200" y="7564"/>
                  </a:lnTo>
                  <a:lnTo>
                    <a:pt x="530547" y="1916"/>
                  </a:lnTo>
                  <a:lnTo>
                    <a:pt x="577948" y="0"/>
                  </a:lnTo>
                  <a:lnTo>
                    <a:pt x="628763" y="2237"/>
                  </a:lnTo>
                  <a:lnTo>
                    <a:pt x="678847" y="8875"/>
                  </a:lnTo>
                  <a:lnTo>
                    <a:pt x="727934" y="19803"/>
                  </a:lnTo>
                  <a:lnTo>
                    <a:pt x="775758" y="34912"/>
                  </a:lnTo>
                  <a:lnTo>
                    <a:pt x="822053" y="54091"/>
                  </a:lnTo>
                  <a:lnTo>
                    <a:pt x="866553" y="77229"/>
                  </a:lnTo>
                  <a:lnTo>
                    <a:pt x="908992" y="104217"/>
                  </a:lnTo>
                  <a:lnTo>
                    <a:pt x="949104" y="134944"/>
                  </a:lnTo>
                  <a:lnTo>
                    <a:pt x="986623" y="169299"/>
                  </a:lnTo>
                  <a:lnTo>
                    <a:pt x="1020971" y="206810"/>
                  </a:lnTo>
                  <a:lnTo>
                    <a:pt x="1051692" y="246916"/>
                  </a:lnTo>
                  <a:lnTo>
                    <a:pt x="1078675" y="289351"/>
                  </a:lnTo>
                  <a:lnTo>
                    <a:pt x="1101810" y="333848"/>
                  </a:lnTo>
                  <a:lnTo>
                    <a:pt x="1120987" y="380141"/>
                  </a:lnTo>
                  <a:lnTo>
                    <a:pt x="1136094" y="427963"/>
                  </a:lnTo>
                  <a:lnTo>
                    <a:pt x="1147022" y="477050"/>
                  </a:lnTo>
                  <a:lnTo>
                    <a:pt x="1153660" y="527134"/>
                  </a:lnTo>
                  <a:lnTo>
                    <a:pt x="1155897" y="577948"/>
                  </a:lnTo>
                  <a:lnTo>
                    <a:pt x="1153981" y="625350"/>
                  </a:lnTo>
                  <a:lnTo>
                    <a:pt x="1148333" y="671696"/>
                  </a:lnTo>
                  <a:lnTo>
                    <a:pt x="1139101" y="716838"/>
                  </a:lnTo>
                  <a:lnTo>
                    <a:pt x="1126434" y="760628"/>
                  </a:lnTo>
                  <a:lnTo>
                    <a:pt x="1110480" y="802915"/>
                  </a:lnTo>
                  <a:lnTo>
                    <a:pt x="1091389" y="843552"/>
                  </a:lnTo>
                  <a:lnTo>
                    <a:pt x="1069309" y="882390"/>
                  </a:lnTo>
                  <a:lnTo>
                    <a:pt x="1044389" y="919280"/>
                  </a:lnTo>
                  <a:lnTo>
                    <a:pt x="1016777" y="954074"/>
                  </a:lnTo>
                  <a:lnTo>
                    <a:pt x="986623" y="986623"/>
                  </a:lnTo>
                  <a:lnTo>
                    <a:pt x="954074" y="1016777"/>
                  </a:lnTo>
                  <a:lnTo>
                    <a:pt x="919280" y="1044389"/>
                  </a:lnTo>
                  <a:lnTo>
                    <a:pt x="882390" y="1069309"/>
                  </a:lnTo>
                  <a:lnTo>
                    <a:pt x="843552" y="1091389"/>
                  </a:lnTo>
                  <a:lnTo>
                    <a:pt x="802915" y="1110480"/>
                  </a:lnTo>
                  <a:lnTo>
                    <a:pt x="760628" y="1126434"/>
                  </a:lnTo>
                  <a:lnTo>
                    <a:pt x="716838" y="1139101"/>
                  </a:lnTo>
                  <a:lnTo>
                    <a:pt x="671696" y="1148333"/>
                  </a:lnTo>
                  <a:lnTo>
                    <a:pt x="625350" y="1153981"/>
                  </a:lnTo>
                  <a:lnTo>
                    <a:pt x="577948" y="1155897"/>
                  </a:lnTo>
                  <a:lnTo>
                    <a:pt x="530547" y="1153981"/>
                  </a:lnTo>
                  <a:lnTo>
                    <a:pt x="484200" y="1148333"/>
                  </a:lnTo>
                  <a:lnTo>
                    <a:pt x="439058" y="1139101"/>
                  </a:lnTo>
                  <a:lnTo>
                    <a:pt x="395269" y="1126434"/>
                  </a:lnTo>
                  <a:lnTo>
                    <a:pt x="352982" y="1110480"/>
                  </a:lnTo>
                  <a:lnTo>
                    <a:pt x="312344" y="1091389"/>
                  </a:lnTo>
                  <a:lnTo>
                    <a:pt x="273506" y="1069309"/>
                  </a:lnTo>
                  <a:lnTo>
                    <a:pt x="236616" y="1044389"/>
                  </a:lnTo>
                  <a:lnTo>
                    <a:pt x="201823" y="1016777"/>
                  </a:lnTo>
                  <a:lnTo>
                    <a:pt x="169274" y="986623"/>
                  </a:lnTo>
                  <a:lnTo>
                    <a:pt x="139120" y="954074"/>
                  </a:lnTo>
                  <a:lnTo>
                    <a:pt x="111508" y="919280"/>
                  </a:lnTo>
                  <a:lnTo>
                    <a:pt x="86588" y="882390"/>
                  </a:lnTo>
                  <a:lnTo>
                    <a:pt x="64508" y="843552"/>
                  </a:lnTo>
                  <a:lnTo>
                    <a:pt x="45417" y="802915"/>
                  </a:lnTo>
                  <a:lnTo>
                    <a:pt x="29463" y="760628"/>
                  </a:lnTo>
                  <a:lnTo>
                    <a:pt x="16796" y="716838"/>
                  </a:lnTo>
                  <a:lnTo>
                    <a:pt x="7564" y="671696"/>
                  </a:lnTo>
                  <a:lnTo>
                    <a:pt x="1915" y="625350"/>
                  </a:lnTo>
                  <a:lnTo>
                    <a:pt x="0" y="577948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331271"/>
              </p:ext>
            </p:extLst>
          </p:nvPr>
        </p:nvGraphicFramePr>
        <p:xfrm>
          <a:off x="990600" y="2116450"/>
          <a:ext cx="5859144" cy="11558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3215"/>
                <a:gridCol w="1423670"/>
                <a:gridCol w="1593214"/>
                <a:gridCol w="1249045"/>
              </a:tblGrid>
              <a:tr h="5774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85725" marR="238125">
                        <a:lnSpc>
                          <a:spcPts val="1650"/>
                        </a:lnSpc>
                        <a:spcBef>
                          <a:spcPts val="119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Black Box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Deep  Learning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6352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match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behavior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B w="12700">
                      <a:solidFill>
                        <a:srgbClr val="59595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5725" marR="505459">
                        <a:lnSpc>
                          <a:spcPts val="165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Local  Interpretable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B w="19050">
                      <a:solidFill>
                        <a:srgbClr val="595959"/>
                      </a:solidFill>
                      <a:prstDash val="solid"/>
                    </a:lnB>
                  </a:tcPr>
                </a:tc>
              </a:tr>
              <a:tr h="5784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12700">
                      <a:solidFill>
                        <a:srgbClr val="595959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9525">
                      <a:solidFill>
                        <a:srgbClr val="595959"/>
                      </a:solidFill>
                      <a:prstDash val="solid"/>
                    </a:lnL>
                    <a:lnR w="9525">
                      <a:solidFill>
                        <a:srgbClr val="59595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95959"/>
                      </a:solidFill>
                      <a:prstDash val="solid"/>
                    </a:lnL>
                    <a:lnT w="19050">
                      <a:solidFill>
                        <a:srgbClr val="59595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148948" y="2572682"/>
            <a:ext cx="607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Explain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44838" y="2676824"/>
            <a:ext cx="53340" cy="41275"/>
            <a:chOff x="6955798" y="3522630"/>
            <a:chExt cx="53340" cy="41275"/>
          </a:xfrm>
        </p:grpSpPr>
        <p:sp>
          <p:nvSpPr>
            <p:cNvPr id="13" name="object 13"/>
            <p:cNvSpPr/>
            <p:nvPr/>
          </p:nvSpPr>
          <p:spPr>
            <a:xfrm>
              <a:off x="6960561" y="3527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99" y="31474"/>
                  </a:moveTo>
                  <a:lnTo>
                    <a:pt x="0" y="0"/>
                  </a:lnTo>
                  <a:lnTo>
                    <a:pt x="43274" y="15599"/>
                  </a:lnTo>
                  <a:lnTo>
                    <a:pt x="99" y="31474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60561" y="35273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99" y="31474"/>
                  </a:moveTo>
                  <a:lnTo>
                    <a:pt x="43274" y="15599"/>
                  </a:lnTo>
                  <a:lnTo>
                    <a:pt x="0" y="0"/>
                  </a:lnTo>
                  <a:lnTo>
                    <a:pt x="99" y="314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Model </a:t>
            </a:r>
            <a:r>
              <a:rPr spc="-10" dirty="0"/>
              <a:t>Specific </a:t>
            </a:r>
            <a:r>
              <a:rPr spc="-5" dirty="0"/>
              <a:t>and </a:t>
            </a:r>
            <a:r>
              <a:rPr dirty="0"/>
              <a:t>Model </a:t>
            </a:r>
            <a:r>
              <a:rPr spc="-10" dirty="0"/>
              <a:t>Agnostic</a:t>
            </a:r>
            <a:r>
              <a:rPr spc="-250" dirty="0"/>
              <a:t> </a:t>
            </a:r>
            <a:r>
              <a:rPr dirty="0"/>
              <a:t>Methods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475248" y="1162309"/>
            <a:ext cx="6852284" cy="3198953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Specific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Methods</a:t>
            </a:r>
            <a:endParaRPr sz="18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Techniques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that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be used for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 specific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architecture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Usually preferable when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you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have the ability to design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own</a:t>
            </a:r>
            <a:r>
              <a:rPr sz="14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 specific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techniques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might compromise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 performance of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your</a:t>
            </a:r>
            <a:r>
              <a:rPr sz="1400" spc="-10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Requires training the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using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dataset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Intrinsic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methods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are by definition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specific</a:t>
            </a:r>
            <a:endParaRPr sz="1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95959"/>
              </a:buClr>
              <a:buFont typeface="Arial"/>
              <a:buChar char="○"/>
            </a:pPr>
            <a:endParaRPr sz="19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Model-agnostic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Methods</a:t>
            </a:r>
            <a:endParaRPr sz="18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Techniques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that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be used across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many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black box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models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Model-agnostic methods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will not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affect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the performance of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your</a:t>
            </a:r>
            <a:r>
              <a:rPr sz="14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Do not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require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training the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 smtClean="0">
                <a:solidFill>
                  <a:srgbClr val="595959"/>
                </a:solidFill>
                <a:latin typeface="Arial"/>
                <a:cs typeface="Arial"/>
              </a:rPr>
              <a:t>Post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hoc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methods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are usually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model-agnostic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Global and Local</a:t>
            </a:r>
            <a:r>
              <a:rPr sz="2800" spc="-90" dirty="0"/>
              <a:t> </a:t>
            </a:r>
            <a:r>
              <a:rPr sz="2800" spc="-5" dirty="0"/>
              <a:t>Interpretability</a:t>
            </a:r>
            <a:endParaRPr sz="28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 txBox="1"/>
          <p:nvPr/>
        </p:nvSpPr>
        <p:spPr>
          <a:xfrm>
            <a:off x="475248" y="1162309"/>
            <a:ext cx="5618480" cy="265747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52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Global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Interpretability</a:t>
            </a:r>
            <a:endParaRPr sz="18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Explains the entire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ML model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at once from input to</a:t>
            </a:r>
            <a:r>
              <a:rPr sz="1400" spc="-1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400" dirty="0">
              <a:latin typeface="Arial"/>
              <a:cs typeface="Arial"/>
            </a:endParaRP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  <a:tab pos="12941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1) Holistic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4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Interpretability</a:t>
            </a:r>
            <a:endParaRPr sz="1400" dirty="0">
              <a:latin typeface="Arial"/>
              <a:cs typeface="Arial"/>
            </a:endParaRP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  <a:tab pos="12941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2)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Modular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Level</a:t>
            </a:r>
            <a:r>
              <a:rPr sz="1400" spc="-10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Interpretability</a:t>
            </a:r>
            <a:endParaRPr sz="14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27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e.g., Decision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Trees,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Linear</a:t>
            </a:r>
            <a:r>
              <a:rPr sz="14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regression</a:t>
            </a:r>
            <a:endParaRPr sz="1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95959"/>
              </a:buClr>
              <a:buFont typeface="Arial"/>
              <a:buChar char="○"/>
            </a:pPr>
            <a:endParaRPr sz="1900" dirty="0">
              <a:latin typeface="Arial"/>
              <a:cs typeface="Arial"/>
            </a:endParaRPr>
          </a:p>
          <a:p>
            <a:pPr marL="379095" indent="-367030">
              <a:lnSpc>
                <a:spcPct val="100000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Local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Interpretability</a:t>
            </a:r>
            <a:endParaRPr sz="1800" dirty="0">
              <a:latin typeface="Arial"/>
              <a:cs typeface="Arial"/>
            </a:endParaRPr>
          </a:p>
          <a:p>
            <a:pPr marL="836294" lvl="1" indent="-336550">
              <a:lnSpc>
                <a:spcPct val="100000"/>
              </a:lnSpc>
              <a:spcBef>
                <a:spcPts val="330"/>
              </a:spcBef>
              <a:buChar char="○"/>
              <a:tabLst>
                <a:tab pos="836294" algn="l"/>
                <a:tab pos="8369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Explain how predictions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change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for when input</a:t>
            </a:r>
            <a:r>
              <a:rPr sz="14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changes</a:t>
            </a:r>
            <a:endParaRPr sz="1400" dirty="0">
              <a:latin typeface="Arial"/>
              <a:cs typeface="Arial"/>
            </a:endParaRP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  <a:tab pos="12941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1) For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 single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400" dirty="0">
              <a:latin typeface="Arial"/>
              <a:cs typeface="Arial"/>
            </a:endParaRPr>
          </a:p>
          <a:p>
            <a:pPr marL="1293495" lvl="2" indent="-336550">
              <a:lnSpc>
                <a:spcPct val="100000"/>
              </a:lnSpc>
              <a:spcBef>
                <a:spcPts val="270"/>
              </a:spcBef>
              <a:buChar char="■"/>
              <a:tabLst>
                <a:tab pos="1293495" algn="l"/>
                <a:tab pos="1294130" algn="l"/>
              </a:tabLst>
            </a:pP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2) for </a:t>
            </a:r>
            <a:r>
              <a:rPr sz="140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group of</a:t>
            </a: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595959"/>
                </a:solidFill>
                <a:latin typeface="Arial"/>
                <a:cs typeface="Arial"/>
              </a:rPr>
              <a:t>predictions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Global</a:t>
            </a:r>
            <a:r>
              <a:rPr sz="2800" spc="-90" dirty="0"/>
              <a:t> </a:t>
            </a:r>
            <a:r>
              <a:rPr sz="2800" spc="-5" dirty="0"/>
              <a:t>Interpretability</a:t>
            </a:r>
            <a:endParaRPr sz="2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609600" y="1581150"/>
            <a:ext cx="3429000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876800" y="1352550"/>
            <a:ext cx="2971800" cy="3467728"/>
            <a:chOff x="5887738" y="1466222"/>
            <a:chExt cx="1809114" cy="2828290"/>
          </a:xfrm>
        </p:grpSpPr>
        <p:sp>
          <p:nvSpPr>
            <p:cNvPr id="5" name="object 5"/>
            <p:cNvSpPr/>
            <p:nvPr/>
          </p:nvSpPr>
          <p:spPr>
            <a:xfrm>
              <a:off x="6783261" y="2387520"/>
              <a:ext cx="8890" cy="701040"/>
            </a:xfrm>
            <a:custGeom>
              <a:avLst/>
              <a:gdLst/>
              <a:ahLst/>
              <a:cxnLst/>
              <a:rect l="l" t="t" r="r" b="b"/>
              <a:pathLst>
                <a:path w="8890" h="701039">
                  <a:moveTo>
                    <a:pt x="0" y="0"/>
                  </a:moveTo>
                  <a:lnTo>
                    <a:pt x="8324" y="700648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75861" y="30879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6224" y="43399"/>
                  </a:moveTo>
                  <a:lnTo>
                    <a:pt x="0" y="374"/>
                  </a:lnTo>
                  <a:lnTo>
                    <a:pt x="31449" y="0"/>
                  </a:lnTo>
                  <a:lnTo>
                    <a:pt x="16224" y="433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75861" y="30879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74"/>
                  </a:moveTo>
                  <a:lnTo>
                    <a:pt x="16224" y="43399"/>
                  </a:lnTo>
                  <a:lnTo>
                    <a:pt x="31449" y="0"/>
                  </a:lnTo>
                  <a:lnTo>
                    <a:pt x="0" y="3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47512" y="1466222"/>
              <a:ext cx="1271522" cy="9212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87738" y="3145318"/>
              <a:ext cx="1809021" cy="11488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391987" y="2446470"/>
              <a:ext cx="804545" cy="487680"/>
            </a:xfrm>
            <a:custGeom>
              <a:avLst/>
              <a:gdLst/>
              <a:ahLst/>
              <a:cxnLst/>
              <a:rect l="l" t="t" r="r" b="b"/>
              <a:pathLst>
                <a:path w="804545" h="487680">
                  <a:moveTo>
                    <a:pt x="804298" y="487499"/>
                  </a:moveTo>
                  <a:lnTo>
                    <a:pt x="0" y="486899"/>
                  </a:lnTo>
                  <a:lnTo>
                    <a:pt x="0" y="0"/>
                  </a:lnTo>
                  <a:lnTo>
                    <a:pt x="804298" y="599"/>
                  </a:lnTo>
                  <a:lnTo>
                    <a:pt x="804298" y="487499"/>
                  </a:lnTo>
                  <a:close/>
                </a:path>
              </a:pathLst>
            </a:custGeom>
            <a:solidFill>
              <a:srgbClr val="939393">
                <a:alpha val="776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867400" y="2599883"/>
            <a:ext cx="914400" cy="50526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ct val="101600"/>
              </a:lnSpc>
              <a:spcBef>
                <a:spcPts val="85"/>
              </a:spcBef>
            </a:pPr>
            <a:r>
              <a:rPr sz="1050" b="1" spc="-5" dirty="0">
                <a:latin typeface="Arial"/>
                <a:cs typeface="Arial"/>
              </a:rPr>
              <a:t>globally  interpretable  </a:t>
            </a:r>
            <a:r>
              <a:rPr sz="1050" b="1" spc="-5" dirty="0" smtClean="0">
                <a:latin typeface="Arial"/>
                <a:cs typeface="Arial"/>
              </a:rPr>
              <a:t>p</a:t>
            </a:r>
            <a:r>
              <a:rPr lang="en-IN" sz="1050" b="1" spc="-5" dirty="0" smtClean="0">
                <a:latin typeface="Arial"/>
                <a:cs typeface="Arial"/>
              </a:rPr>
              <a:t>r</a:t>
            </a:r>
            <a:r>
              <a:rPr sz="1050" b="1" spc="-5" dirty="0" smtClean="0">
                <a:latin typeface="Arial"/>
                <a:cs typeface="Arial"/>
              </a:rPr>
              <a:t>oxy</a:t>
            </a:r>
            <a:endParaRPr sz="1050" b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246763"/>
            <a:ext cx="6991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dirty="0"/>
              <a:t>Local Interpretable Model-Agnostic Explanations (LIME)</a:t>
            </a:r>
            <a:endParaRPr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62000" y="3181350"/>
            <a:ext cx="7620000" cy="2046685"/>
          </a:xfrm>
        </p:spPr>
        <p:txBody>
          <a:bodyPr/>
          <a:lstStyle/>
          <a:p>
            <a:r>
              <a:rPr lang="en-US" dirty="0" smtClean="0"/>
              <a:t>LIME </a:t>
            </a:r>
            <a:r>
              <a:rPr lang="en-US" dirty="0"/>
              <a:t>“explainer” that highlights the symptoms that are most important to the model or in other words rationale behind the model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smtClean="0"/>
              <a:t>Perturb </a:t>
            </a:r>
            <a:r>
              <a:rPr lang="en-US" dirty="0"/>
              <a:t>the input by changing components that make sense to humans (e.g., attributes of a record, or words or parts of an image), even if the model is using much more complicated </a:t>
            </a:r>
            <a:r>
              <a:rPr lang="en-US" dirty="0" smtClean="0"/>
              <a:t>components, and see how the prediction changes</a:t>
            </a:r>
            <a:endParaRPr lang="en-US" dirty="0"/>
          </a:p>
          <a:p>
            <a:pPr fontAlgn="base"/>
            <a:r>
              <a:rPr lang="en-US" dirty="0"/>
              <a:t>Generate an explanation by approximating the underlying model by an interpretable one (such as a linear model with only a few non-zero coefficients), learned on perturbations of the original instance 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533400" y="1200150"/>
            <a:ext cx="6124507" cy="1883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276350"/>
            <a:ext cx="1663290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Local Interpretable Model-Agnostic </a:t>
            </a:r>
            <a:r>
              <a:rPr lang="en-IN" dirty="0" smtClean="0"/>
              <a:t>Explanations (LIME)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43304" y="1200151"/>
            <a:ext cx="7620000" cy="3581399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The </a:t>
            </a:r>
            <a:r>
              <a:rPr lang="en-US" dirty="0"/>
              <a:t>key intuition behind LIME is that it is much easier to approximate a black-box model by a simple model </a:t>
            </a:r>
            <a:r>
              <a:rPr lang="en-US" i="1" dirty="0"/>
              <a:t>locally</a:t>
            </a:r>
            <a:r>
              <a:rPr lang="en-US" dirty="0"/>
              <a:t> (in the neighborhood of the prediction we want to explain), as opposed to trying to approximate a model globally. </a:t>
            </a:r>
            <a:endParaRPr lang="en-US" dirty="0" smtClean="0"/>
          </a:p>
          <a:p>
            <a:pPr fontAlgn="base"/>
            <a:r>
              <a:rPr lang="en-US" dirty="0" smtClean="0"/>
              <a:t>the </a:t>
            </a:r>
            <a:r>
              <a:rPr lang="en-US" dirty="0"/>
              <a:t>three highlighted symptoms may be a faithful approximation of the black-box model for patients who look like the one being inspected, but they probably do not represent how the model behaves for all patients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smtClean="0"/>
              <a:t>In the case of an image (or text), perturbation may involve hiding parts of the image (or removing some words) and then </a:t>
            </a:r>
            <a:r>
              <a:rPr lang="en-US" dirty="0"/>
              <a:t>weighting the perturbed images by their similarity to the instance we want to explain. </a:t>
            </a:r>
          </a:p>
          <a:p>
            <a:pPr marL="0" indent="0" fontAlgn="base">
              <a:buNone/>
            </a:pPr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9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Simpson’s Paradox  - Aggregation Bias</a:t>
            </a:r>
            <a:endParaRPr lang="en-IN" dirty="0"/>
          </a:p>
        </p:txBody>
      </p:sp>
      <p:sp>
        <p:nvSpPr>
          <p:cNvPr id="5" name="object 3"/>
          <p:cNvSpPr/>
          <p:nvPr/>
        </p:nvSpPr>
        <p:spPr>
          <a:xfrm>
            <a:off x="1828800" y="2038350"/>
            <a:ext cx="4683830" cy="255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 txBox="1"/>
          <p:nvPr/>
        </p:nvSpPr>
        <p:spPr>
          <a:xfrm>
            <a:off x="5562600" y="4705350"/>
            <a:ext cx="32397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https://en.wikipedia.org/wiki/Simpson%27s_paradox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1828800" y="895350"/>
            <a:ext cx="4473995" cy="1104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15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Shapley Additive Explanations (SHAP)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43304" y="1200151"/>
            <a:ext cx="7620000" cy="3657599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 smtClean="0"/>
              <a:t>Inspired by cooperative game theory</a:t>
            </a:r>
          </a:p>
          <a:p>
            <a:r>
              <a:rPr lang="en-US" sz="1900" dirty="0" smtClean="0"/>
              <a:t>Shapley </a:t>
            </a:r>
            <a:r>
              <a:rPr lang="en-US" sz="1900" dirty="0"/>
              <a:t>value for each </a:t>
            </a:r>
            <a:r>
              <a:rPr lang="en-US" sz="1900" dirty="0" smtClean="0"/>
              <a:t>variable (payout) finds </a:t>
            </a:r>
            <a:r>
              <a:rPr lang="en-US" sz="1900" dirty="0"/>
              <a:t>the correct weight such that the sum of all Shapley values is the difference between the predictions and average value of the </a:t>
            </a:r>
            <a:r>
              <a:rPr lang="en-US" sz="1900" dirty="0" smtClean="0"/>
              <a:t>model.</a:t>
            </a:r>
          </a:p>
          <a:p>
            <a:pPr lvl="1"/>
            <a:r>
              <a:rPr lang="en-US" sz="1700" dirty="0" smtClean="0"/>
              <a:t>Shapley </a:t>
            </a:r>
            <a:r>
              <a:rPr lang="en-US" sz="1700" dirty="0"/>
              <a:t>values correspond to the contribution of each feature towards pushing the prediction away from the expected </a:t>
            </a:r>
            <a:r>
              <a:rPr lang="en-US" sz="1700" dirty="0" smtClean="0"/>
              <a:t>value of predictions.</a:t>
            </a:r>
          </a:p>
          <a:p>
            <a:endParaRPr lang="en-US" i="1" dirty="0"/>
          </a:p>
          <a:p>
            <a:r>
              <a:rPr lang="en-US" sz="1900" dirty="0"/>
              <a:t>To get the importance of feature X{</a:t>
            </a:r>
            <a:r>
              <a:rPr lang="en-US" sz="1900" dirty="0" err="1"/>
              <a:t>i</a:t>
            </a:r>
            <a:r>
              <a:rPr lang="en-US" sz="1900" dirty="0"/>
              <a:t>}:</a:t>
            </a:r>
          </a:p>
          <a:p>
            <a:r>
              <a:rPr lang="en-US" sz="1900" dirty="0"/>
              <a:t>Get all subsets of features S that do not contain X{</a:t>
            </a:r>
            <a:r>
              <a:rPr lang="en-US" sz="1900" dirty="0" err="1"/>
              <a:t>i</a:t>
            </a:r>
            <a:r>
              <a:rPr lang="en-US" sz="1900" dirty="0"/>
              <a:t>}</a:t>
            </a:r>
          </a:p>
          <a:p>
            <a:r>
              <a:rPr lang="en-US" sz="1900" dirty="0"/>
              <a:t>Compute effect on our predictions of adding X{</a:t>
            </a:r>
            <a:r>
              <a:rPr lang="en-US" sz="1900" dirty="0" err="1"/>
              <a:t>i</a:t>
            </a:r>
            <a:r>
              <a:rPr lang="en-US" sz="1900" dirty="0"/>
              <a:t>} to all those subsets</a:t>
            </a:r>
          </a:p>
          <a:p>
            <a:r>
              <a:rPr lang="en-US" sz="1900" dirty="0"/>
              <a:t>Aggregate all contributions to compute the marginal contribution of the feature</a:t>
            </a:r>
          </a:p>
          <a:p>
            <a:r>
              <a:rPr lang="en-US" sz="1900" dirty="0"/>
              <a:t>Now, for these subsets, </a:t>
            </a:r>
            <a:r>
              <a:rPr lang="en-US" sz="1900" dirty="0" smtClean="0"/>
              <a:t>for </a:t>
            </a:r>
            <a:r>
              <a:rPr lang="en-US" sz="1900" dirty="0"/>
              <a:t>the removed or left out feature, </a:t>
            </a:r>
            <a:r>
              <a:rPr lang="en-US" sz="1900" dirty="0" smtClean="0"/>
              <a:t>SHAP </a:t>
            </a:r>
            <a:r>
              <a:rPr lang="en-US" sz="1900" dirty="0"/>
              <a:t>just replaces it with the average value of the feature and generates the predictions</a:t>
            </a:r>
            <a:r>
              <a:rPr lang="en-US" sz="1900" dirty="0" smtClean="0"/>
              <a:t>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1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Interpretability and </a:t>
            </a:r>
            <a:r>
              <a:rPr spc="-10" dirty="0"/>
              <a:t>Performance</a:t>
            </a:r>
            <a:r>
              <a:rPr spc="-120" dirty="0"/>
              <a:t> </a:t>
            </a:r>
            <a:r>
              <a:rPr spc="-20" dirty="0"/>
              <a:t>Trade-offs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7200" y="969260"/>
            <a:ext cx="7896225" cy="968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Char char="●"/>
              <a:tabLst>
                <a:tab pos="379095" algn="l"/>
                <a:tab pos="379730" algn="l"/>
              </a:tabLst>
            </a:pPr>
            <a:r>
              <a:rPr lang="en-IN" spc="-5" dirty="0">
                <a:solidFill>
                  <a:srgbClr val="595959"/>
                </a:solidFill>
                <a:latin typeface="Arial"/>
                <a:cs typeface="Arial"/>
              </a:rPr>
              <a:t>H</a:t>
            </a:r>
            <a:r>
              <a:rPr sz="1800" spc="-5" dirty="0" err="1" smtClean="0">
                <a:solidFill>
                  <a:srgbClr val="595959"/>
                </a:solidFill>
                <a:latin typeface="Arial"/>
                <a:cs typeface="Arial"/>
              </a:rPr>
              <a:t>ighly</a:t>
            </a:r>
            <a:r>
              <a:rPr sz="1800" spc="-5" dirty="0" smtClean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performed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tend to be less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interpretable.</a:t>
            </a:r>
            <a:endParaRPr sz="1800" dirty="0">
              <a:latin typeface="Arial"/>
              <a:cs typeface="Arial"/>
            </a:endParaRPr>
          </a:p>
          <a:p>
            <a:pPr marL="379095" marR="5080" indent="-367030">
              <a:lnSpc>
                <a:spcPct val="114599"/>
              </a:lnSpc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Can powerful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with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complex structures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be interpretable at 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same 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time?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16196" y="2267270"/>
            <a:ext cx="3211830" cy="2247900"/>
            <a:chOff x="4516196" y="2267270"/>
            <a:chExt cx="3211830" cy="2247900"/>
          </a:xfrm>
        </p:grpSpPr>
        <p:sp>
          <p:nvSpPr>
            <p:cNvPr id="5" name="object 5"/>
            <p:cNvSpPr/>
            <p:nvPr/>
          </p:nvSpPr>
          <p:spPr>
            <a:xfrm>
              <a:off x="4516196" y="2267270"/>
              <a:ext cx="2961563" cy="2247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21884" y="2504420"/>
              <a:ext cx="301625" cy="67945"/>
            </a:xfrm>
            <a:custGeom>
              <a:avLst/>
              <a:gdLst/>
              <a:ahLst/>
              <a:cxnLst/>
              <a:rect l="l" t="t" r="r" b="b"/>
              <a:pathLst>
                <a:path w="301625" h="67944">
                  <a:moveTo>
                    <a:pt x="301224" y="6732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79710" y="248905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8749" y="30712"/>
                  </a:moveTo>
                  <a:lnTo>
                    <a:pt x="0" y="5924"/>
                  </a:lnTo>
                  <a:lnTo>
                    <a:pt x="45599" y="0"/>
                  </a:lnTo>
                  <a:lnTo>
                    <a:pt x="38749" y="3071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79710" y="2489057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599" y="0"/>
                  </a:moveTo>
                  <a:lnTo>
                    <a:pt x="0" y="5924"/>
                  </a:lnTo>
                  <a:lnTo>
                    <a:pt x="38749" y="30712"/>
                  </a:lnTo>
                  <a:lnTo>
                    <a:pt x="45599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34284" y="2571744"/>
              <a:ext cx="288925" cy="237490"/>
            </a:xfrm>
            <a:custGeom>
              <a:avLst/>
              <a:gdLst/>
              <a:ahLst/>
              <a:cxnLst/>
              <a:rect l="l" t="t" r="r" b="b"/>
              <a:pathLst>
                <a:path w="288925" h="237489">
                  <a:moveTo>
                    <a:pt x="288824" y="0"/>
                  </a:moveTo>
                  <a:lnTo>
                    <a:pt x="0" y="23704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00884" y="279661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5" h="40005">
                  <a:moveTo>
                    <a:pt x="0" y="39599"/>
                  </a:moveTo>
                  <a:lnTo>
                    <a:pt x="23424" y="0"/>
                  </a:lnTo>
                  <a:lnTo>
                    <a:pt x="43374" y="24324"/>
                  </a:lnTo>
                  <a:lnTo>
                    <a:pt x="0" y="3959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00884" y="279661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5" h="40005">
                  <a:moveTo>
                    <a:pt x="23424" y="0"/>
                  </a:moveTo>
                  <a:lnTo>
                    <a:pt x="0" y="39599"/>
                  </a:lnTo>
                  <a:lnTo>
                    <a:pt x="43374" y="24324"/>
                  </a:lnTo>
                  <a:lnTo>
                    <a:pt x="23424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69597" y="3778279"/>
              <a:ext cx="258274" cy="1895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98784" y="3659492"/>
              <a:ext cx="224790" cy="272415"/>
            </a:xfrm>
            <a:custGeom>
              <a:avLst/>
              <a:gdLst/>
              <a:ahLst/>
              <a:cxnLst/>
              <a:rect l="l" t="t" r="r" b="b"/>
              <a:pathLst>
                <a:path w="224790" h="272414">
                  <a:moveTo>
                    <a:pt x="224324" y="27182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71284" y="3626167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15374" y="43349"/>
                  </a:moveTo>
                  <a:lnTo>
                    <a:pt x="0" y="0"/>
                  </a:lnTo>
                  <a:lnTo>
                    <a:pt x="39624" y="23324"/>
                  </a:lnTo>
                  <a:lnTo>
                    <a:pt x="15374" y="43349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71284" y="3626167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39624" y="23324"/>
                  </a:moveTo>
                  <a:lnTo>
                    <a:pt x="0" y="0"/>
                  </a:lnTo>
                  <a:lnTo>
                    <a:pt x="15374" y="43349"/>
                  </a:lnTo>
                  <a:lnTo>
                    <a:pt x="39624" y="2332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698123" y="2397927"/>
            <a:ext cx="3565292" cy="1997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07861" y="4552073"/>
            <a:ext cx="2607945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5"/>
              </a:rPr>
              <a:t>http://yann.lecun.com/exdb/mnist/ </a:t>
            </a:r>
            <a:r>
              <a:rPr sz="1100" spc="-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6"/>
              </a:rPr>
              <a:t>https://soph.info/2018/11/08/mnist-history/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96136" y="2353340"/>
            <a:ext cx="731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more  </a:t>
            </a:r>
            <a:r>
              <a:rPr sz="1000" spc="-5" dirty="0">
                <a:latin typeface="Arial"/>
                <a:cs typeface="Arial"/>
              </a:rPr>
              <a:t>interpretable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6136" y="3749816"/>
            <a:ext cx="7315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less  interpretable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79071" y="4507662"/>
            <a:ext cx="8909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MNIST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Dataset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215986"/>
            <a:ext cx="69913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Interpretability and Performance </a:t>
            </a:r>
            <a:r>
              <a:rPr spc="-15" dirty="0" smtClean="0"/>
              <a:t>Trade-offs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</p:txBody>
      </p:sp>
      <p:sp>
        <p:nvSpPr>
          <p:cNvPr id="3" name="object 3"/>
          <p:cNvSpPr/>
          <p:nvPr/>
        </p:nvSpPr>
        <p:spPr>
          <a:xfrm>
            <a:off x="1955046" y="1409497"/>
            <a:ext cx="5221574" cy="3004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6400800" y="4400550"/>
            <a:ext cx="1919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heavy" spc="10" dirty="0" err="1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4"/>
              </a:rPr>
              <a:t>Arrieta</a:t>
            </a:r>
            <a:r>
              <a:rPr lang="en-IN" u="heavy" spc="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4"/>
              </a:rPr>
              <a:t> </a:t>
            </a:r>
            <a:r>
              <a:rPr lang="en-IN" u="heavy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4"/>
              </a:rPr>
              <a:t>et al.,</a:t>
            </a:r>
            <a:r>
              <a:rPr lang="en-IN" u="heavy" spc="-10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4"/>
              </a:rPr>
              <a:t> </a:t>
            </a:r>
            <a:r>
              <a:rPr lang="en-IN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4"/>
              </a:rPr>
              <a:t>2019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29001" y="1912327"/>
            <a:ext cx="5498123" cy="1345223"/>
          </a:xfrm>
        </p:spPr>
        <p:txBody>
          <a:bodyPr/>
          <a:lstStyle/>
          <a:p>
            <a:r>
              <a:rPr lang="en-US" dirty="0" smtClean="0"/>
              <a:t>Worked Out Problems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Sugata</a:t>
            </a:r>
            <a:r>
              <a:rPr lang="en-US" dirty="0" smtClean="0"/>
              <a:t> </a:t>
            </a:r>
            <a:r>
              <a:rPr lang="en-US" dirty="0" err="1" smtClean="0"/>
              <a:t>Ghosal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CSIS Off-Campus Faculty</a:t>
            </a:r>
          </a:p>
          <a:p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SVM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700335"/>
            <a:ext cx="7391400" cy="1409699"/>
          </a:xfrm>
        </p:spPr>
        <p:txBody>
          <a:bodyPr>
            <a:noAutofit/>
          </a:bodyPr>
          <a:lstStyle/>
          <a:p>
            <a:pPr lvl="0"/>
            <a:r>
              <a:rPr lang="en-IN" sz="1400" b="0" dirty="0"/>
              <a:t>Solve the below and find the equation for hyper plane using linear Support Vector </a:t>
            </a:r>
            <a:r>
              <a:rPr lang="en-IN" sz="1400" b="0" dirty="0" smtClean="0"/>
              <a:t>Machine </a:t>
            </a:r>
            <a:r>
              <a:rPr lang="en-IN" sz="1400" b="0" dirty="0"/>
              <a:t>method. Positive Points: {(3, 2), (4, 3), (2, 3), (3, -1)} Negative Points: {(1, 0), </a:t>
            </a:r>
            <a:r>
              <a:rPr lang="en-IN" sz="1400" b="0" dirty="0" smtClean="0"/>
              <a:t>(-</a:t>
            </a:r>
            <a:r>
              <a:rPr lang="en-IN" sz="1400" b="0" dirty="0"/>
              <a:t>1, -1), (0, 2), (-1, 2</a:t>
            </a:r>
            <a:r>
              <a:rPr lang="en-IN" sz="1400" b="0" dirty="0" smtClean="0"/>
              <a:t>)}. Find </a:t>
            </a:r>
            <a:r>
              <a:rPr lang="en-IN" sz="1400" b="0" dirty="0"/>
              <a:t>the support </a:t>
            </a:r>
            <a:r>
              <a:rPr lang="en-IN" sz="1400" b="0" dirty="0" smtClean="0"/>
              <a:t>vectors. Determine </a:t>
            </a:r>
            <a:r>
              <a:rPr lang="en-IN" sz="1400" b="0" dirty="0"/>
              <a:t>the equation of </a:t>
            </a:r>
            <a:r>
              <a:rPr lang="en-IN" sz="1400" b="0" dirty="0" err="1"/>
              <a:t>hyperplane</a:t>
            </a:r>
            <a:r>
              <a:rPr lang="en-IN" sz="1400" b="0" dirty="0"/>
              <a:t> if it is changed and give a reason if it is not changed for the following two cases </a:t>
            </a:r>
          </a:p>
          <a:p>
            <a:pPr lvl="1"/>
            <a:r>
              <a:rPr lang="en-IN" sz="1400" b="0" dirty="0"/>
              <a:t>If the point (2, 3) is removed. 	</a:t>
            </a:r>
            <a:r>
              <a:rPr lang="en-IN" sz="1400" b="0" dirty="0" smtClean="0"/>
              <a:t>If </a:t>
            </a:r>
            <a:r>
              <a:rPr lang="en-IN" sz="1400" b="0" dirty="0"/>
              <a:t>the point (5,4) is added</a:t>
            </a:r>
          </a:p>
          <a:p>
            <a:endParaRPr lang="en-IN" sz="1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3943350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200400" y="24955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848100" y="18859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14600" y="188595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162300" y="4591051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828800" y="3905250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9100" y="4620803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143000" y="2544138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806" y="2542426"/>
            <a:ext cx="76200" cy="76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143000" y="1885950"/>
            <a:ext cx="0" cy="2772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3735" y="4310355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>
                <a:solidFill>
                  <a:prstClr val="black"/>
                </a:solidFill>
              </a:rPr>
              <a:t>(-1,-1)</a:t>
            </a:r>
            <a:endParaRPr lang="en-IN" sz="105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4342" y="2253862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>
                <a:solidFill>
                  <a:prstClr val="black"/>
                </a:solidFill>
              </a:rPr>
              <a:t>(-1,2)</a:t>
            </a:r>
            <a:endParaRPr lang="en-IN" sz="1050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07832" y="3981450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>
                <a:solidFill>
                  <a:prstClr val="black"/>
                </a:solidFill>
              </a:rPr>
              <a:t>(1,0)</a:t>
            </a:r>
            <a:endParaRPr lang="en-IN" sz="1050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22184" y="2266950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>
                <a:solidFill>
                  <a:prstClr val="black"/>
                </a:solidFill>
              </a:rPr>
              <a:t>(0,2)</a:t>
            </a:r>
            <a:endParaRPr lang="en-IN" sz="1050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2662" y="4705350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>
                <a:solidFill>
                  <a:prstClr val="black"/>
                </a:solidFill>
              </a:rPr>
              <a:t>(3,-1)</a:t>
            </a:r>
            <a:endParaRPr lang="en-IN" sz="105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41384" y="1962150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>
                <a:solidFill>
                  <a:prstClr val="black"/>
                </a:solidFill>
              </a:rPr>
              <a:t>(2,3)</a:t>
            </a:r>
            <a:endParaRPr lang="en-IN" sz="105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31670" y="2533650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>
                <a:solidFill>
                  <a:prstClr val="black"/>
                </a:solidFill>
              </a:rPr>
              <a:t>(3,2)</a:t>
            </a:r>
            <a:endParaRPr lang="en-IN" sz="105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78462" y="1962150"/>
            <a:ext cx="4363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>
                <a:solidFill>
                  <a:prstClr val="black"/>
                </a:solidFill>
              </a:rPr>
              <a:t>(4,3)</a:t>
            </a:r>
            <a:endParaRPr lang="en-IN" sz="10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29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SVM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0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Bayesian Learning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33400" y="857251"/>
                <a:ext cx="7467600" cy="1104899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lang="en-IN" sz="1400" b="0" dirty="0"/>
                  <a:t>A dataset </a:t>
                </a:r>
                <a14:m>
                  <m:oMath xmlns:m="http://schemas.openxmlformats.org/officeDocument/2006/math">
                    <m:r>
                      <a:rPr lang="en-IN" sz="1400" b="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sz="1400" b="0" dirty="0"/>
                  <a:t> consists of the results of 100 independent coin tosses of the same  </a:t>
                </a:r>
                <a:r>
                  <a:rPr lang="en-IN" sz="1400" b="0" dirty="0" smtClean="0"/>
                  <a:t>coin </a:t>
                </a:r>
                <a:r>
                  <a:rPr lang="en-IN" sz="1400" b="0" dirty="0"/>
                  <a:t>where 30 turn out to be heads and 70 turn out to be tails. Let </a:t>
                </a:r>
                <a14:m>
                  <m:oMath xmlns:m="http://schemas.openxmlformats.org/officeDocument/2006/math">
                    <m:r>
                      <a:rPr lang="en-IN" sz="1400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1400" b="0" dirty="0"/>
                  <a:t> be the </a:t>
                </a:r>
                <a:r>
                  <a:rPr lang="en-IN" sz="1400" b="0" dirty="0" smtClean="0"/>
                  <a:t> </a:t>
                </a:r>
                <a:r>
                  <a:rPr lang="en-IN" sz="1400" b="0" dirty="0"/>
                  <a:t>probability of tossing a head. How many datasets on 100 coin tosses are possible  </a:t>
                </a:r>
                <a:r>
                  <a:rPr lang="en-IN" sz="1400" b="0" dirty="0" smtClean="0"/>
                  <a:t>which </a:t>
                </a:r>
                <a:r>
                  <a:rPr lang="en-IN" sz="1400" b="0" dirty="0"/>
                  <a:t>have the same likelihood as the given dataset </a:t>
                </a:r>
                <a14:m>
                  <m:oMath xmlns:m="http://schemas.openxmlformats.org/officeDocument/2006/math">
                    <m:r>
                      <a:rPr lang="en-IN" sz="1400" b="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sz="1400" b="0" dirty="0"/>
                  <a:t>? Determine the maximum </a:t>
                </a:r>
                <a:r>
                  <a:rPr lang="en-IN" sz="1400" b="0" dirty="0" smtClean="0"/>
                  <a:t> </a:t>
                </a:r>
                <a:r>
                  <a:rPr lang="en-IN" sz="1400" b="0" dirty="0"/>
                  <a:t>likelihood estimate of the parameter </a:t>
                </a:r>
                <a14:m>
                  <m:oMath xmlns:m="http://schemas.openxmlformats.org/officeDocument/2006/math">
                    <m:r>
                      <a:rPr lang="en-IN" sz="1400" b="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1400" b="0" dirty="0"/>
                  <a:t> using appropriate calculations.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33400" y="857251"/>
                <a:ext cx="7467600" cy="1104899"/>
              </a:xfrm>
              <a:blipFill rotWithShape="0">
                <a:blip r:embed="rId2"/>
                <a:stretch>
                  <a:fillRect l="-245" t="-2762" r="-490" b="-1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838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Bayesian Learning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28650" y="857251"/>
                <a:ext cx="7524750" cy="1562099"/>
              </a:xfrm>
            </p:spPr>
            <p:txBody>
              <a:bodyPr>
                <a:noAutofit/>
              </a:bodyPr>
              <a:lstStyle/>
              <a:p>
                <a:r>
                  <a:rPr lang="en-US" sz="1400" b="0" dirty="0" smtClean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b="0" dirty="0">
                    <a:solidFill>
                      <a:schemeClr val="tx1"/>
                    </a:solidFill>
                  </a:rPr>
                  <a:t> be two real-valued features and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</a:rPr>
                  <a:t> be a Boolean-valued function of the given features such that the Gaussian Naïve-Bayes assumptions are satisfied. Suppose  </a:t>
                </a:r>
                <a:endParaRPr lang="en-IN" sz="1400" b="0" i="1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type m:val="lin"/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sSub>
                          <m:sSubPr>
                            <m:ctrlP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)= </m:t>
                        </m:r>
                        <m:f>
                          <m:fPr>
                            <m:ctrlP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14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14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−0.1−0.2</m:t>
                            </m:r>
                            <m:sSub>
                              <m:sSubPr>
                                <m:ctrlPr>
                                  <a:rPr lang="en-I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−0.3</m:t>
                            </m:r>
                            <m:sSub>
                              <m:sSubPr>
                                <m:ctrlPr>
                                  <a:rPr lang="en-I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1400" b="0" dirty="0">
                    <a:solidFill>
                      <a:schemeClr val="tx1"/>
                    </a:solidFill>
                  </a:rPr>
                  <a:t> . </a:t>
                </a:r>
                <a:endParaRPr lang="en-US" sz="1400" b="0" dirty="0" smtClean="0">
                  <a:solidFill>
                    <a:schemeClr val="tx1"/>
                  </a:solidFill>
                </a:endParaRPr>
              </a:p>
              <a:p>
                <a:r>
                  <a:rPr lang="en-US" sz="1400" b="0" dirty="0" smtClean="0">
                    <a:solidFill>
                      <a:schemeClr val="tx1"/>
                    </a:solidFill>
                  </a:rPr>
                  <a:t>Assume </a:t>
                </a:r>
                <a:r>
                  <a:rPr lang="en-US" sz="1400" b="0" dirty="0">
                    <a:solidFill>
                      <a:schemeClr val="tx1"/>
                    </a:solidFill>
                  </a:rPr>
                  <a:t>that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den>
                        </m:f>
                      </m:e>
                    </m:d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(1.0, </m:t>
                    </m:r>
                    <m:sSub>
                      <m:sSub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den>
                        </m:f>
                      </m:e>
                    </m:d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(2.0, </m:t>
                    </m:r>
                    <m:sSub>
                      <m:sSub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I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den>
                        </m:f>
                      </m:e>
                    </m:d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(1.0, </m:t>
                    </m:r>
                    <m:sSub>
                      <m:sSub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</a:rPr>
                  <a:t> and 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den>
                        </m:f>
                      </m:e>
                    </m:d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(2.0, </m:t>
                    </m:r>
                    <m:sSub>
                      <m:sSub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</a:rPr>
                  <a:t>  Calculate the standard deviations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b="0" dirty="0">
                    <a:solidFill>
                      <a:schemeClr val="tx1"/>
                    </a:solidFill>
                  </a:rPr>
                  <a:t> and the probability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</a:rPr>
                  <a:t> </a:t>
                </a:r>
                <a:endParaRPr lang="en-IN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28650" y="857251"/>
                <a:ext cx="7524750" cy="1562099"/>
              </a:xfrm>
              <a:blipFill rotWithShape="0">
                <a:blip r:embed="rId2"/>
                <a:stretch>
                  <a:fillRect l="-243" t="-1953" b="-183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7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Bayesian Learning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0"/>
            <a:ext cx="5371017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943600" y="821486"/>
                <a:ext cx="2934783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I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IN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IN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den>
                        </m:f>
                      </m:e>
                    </m:d>
                    <m:r>
                      <a:rPr lang="en-US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(1.0, </m:t>
                    </m:r>
                    <m:sSub>
                      <m:sSubPr>
                        <m:ctrlPr>
                          <a:rPr lang="en-I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I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den>
                        </m:f>
                      </m:e>
                    </m:d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(2.0, </m:t>
                    </m:r>
                    <m:sSub>
                      <m:sSubPr>
                        <m:ctrlPr>
                          <a:rPr lang="en-I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I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den>
                        </m:f>
                      </m:e>
                    </m:d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(1.0, </m:t>
                    </m:r>
                    <m:sSub>
                      <m:sSubPr>
                        <m:ctrlPr>
                          <a:rPr lang="en-I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 smtClean="0">
                    <a:solidFill>
                      <a:prstClr val="black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I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den>
                        </m:f>
                      </m:e>
                    </m:d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(2.0, </m:t>
                    </m:r>
                    <m:sSub>
                      <m:sSubPr>
                        <m:ctrlPr>
                          <a:rPr lang="en-I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prstClr val="black"/>
                    </a:solidFill>
                  </a:rPr>
                  <a:t> </a:t>
                </a:r>
                <a:endParaRPr lang="en-IN" sz="1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821486"/>
                <a:ext cx="2934783" cy="954107"/>
              </a:xfrm>
              <a:prstGeom prst="rect">
                <a:avLst/>
              </a:prstGeom>
              <a:blipFill rotWithShape="0">
                <a:blip r:embed="rId3"/>
                <a:stretch>
                  <a:fillRect t="-30769" b="-493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Bayesian 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21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Real World Example</a:t>
            </a:r>
            <a:endParaRPr lang="en-IN" dirty="0"/>
          </a:p>
        </p:txBody>
      </p:sp>
      <p:sp>
        <p:nvSpPr>
          <p:cNvPr id="5" name="object 3"/>
          <p:cNvSpPr/>
          <p:nvPr/>
        </p:nvSpPr>
        <p:spPr>
          <a:xfrm>
            <a:off x="5157520" y="720028"/>
            <a:ext cx="3971925" cy="2640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/>
          <p:nvPr/>
        </p:nvSpPr>
        <p:spPr>
          <a:xfrm>
            <a:off x="0" y="756630"/>
            <a:ext cx="5181600" cy="2511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/>
          <p:cNvSpPr/>
          <p:nvPr/>
        </p:nvSpPr>
        <p:spPr>
          <a:xfrm>
            <a:off x="1671120" y="2327311"/>
            <a:ext cx="490641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5029200" y="3181350"/>
            <a:ext cx="12954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267200" y="1123950"/>
            <a:ext cx="9144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3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Bayesian Learning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650" y="857251"/>
            <a:ext cx="7600950" cy="647699"/>
          </a:xfrm>
        </p:spPr>
        <p:txBody>
          <a:bodyPr>
            <a:noAutofit/>
          </a:bodyPr>
          <a:lstStyle/>
          <a:p>
            <a:pPr lvl="0"/>
            <a:r>
              <a:rPr lang="en-IN" sz="1600" b="0" dirty="0"/>
              <a:t>Let say we have a dice of 4 sides. Where </a:t>
            </a:r>
            <a:r>
              <a:rPr lang="en-IN" sz="1600" b="0" dirty="0" smtClean="0"/>
              <a:t>{ </a:t>
            </a:r>
            <a:r>
              <a:rPr lang="en-IN" sz="1600" b="0" dirty="0"/>
              <a:t>(</a:t>
            </a:r>
            <a:r>
              <a:rPr lang="en-IN" sz="1600" b="0" dirty="0" err="1"/>
              <a:t>x,P</a:t>
            </a:r>
            <a:r>
              <a:rPr lang="en-IN" sz="1600" b="0" dirty="0"/>
              <a:t>(x)) : (0,a), (1,(1-a)/3), (2,(1-a)/2), (3,(1-a)/6) }. If the tossing event is observed as </a:t>
            </a:r>
            <a:r>
              <a:rPr lang="en-IN" sz="1600" b="0" dirty="0" smtClean="0"/>
              <a:t>(</a:t>
            </a:r>
            <a:r>
              <a:rPr lang="en-IN" sz="1600" b="0" dirty="0"/>
              <a:t>0,1,2,3,2,3,1,0) then what is the most probable value of </a:t>
            </a:r>
            <a:r>
              <a:rPr lang="en-IN" sz="1600" b="0" i="1" dirty="0"/>
              <a:t>a </a:t>
            </a:r>
            <a:r>
              <a:rPr lang="en-IN" sz="1600" b="0" i="1" dirty="0" smtClean="0"/>
              <a:t>?</a:t>
            </a:r>
            <a:endParaRPr lang="en-IN" sz="1600" b="0" dirty="0"/>
          </a:p>
        </p:txBody>
      </p:sp>
    </p:spTree>
    <p:extLst>
      <p:ext uri="{BB962C8B-B14F-4D97-AF65-F5344CB8AC3E}">
        <p14:creationId xmlns:p14="http://schemas.microsoft.com/office/powerpoint/2010/main" val="123868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AdaBoost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46630" y="805564"/>
            <a:ext cx="6991350" cy="763217"/>
          </a:xfrm>
        </p:spPr>
        <p:txBody>
          <a:bodyPr>
            <a:noAutofit/>
          </a:bodyPr>
          <a:lstStyle/>
          <a:p>
            <a:pPr lvl="0"/>
            <a:r>
              <a:rPr lang="en-US" sz="16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Consider training an </a:t>
            </a:r>
            <a:r>
              <a:rPr lang="en-US" sz="1600" b="0" dirty="0" err="1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AdaBoost</a:t>
            </a:r>
            <a:r>
              <a:rPr lang="en-US" sz="1600" b="0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classifier using decision stumps on the following data set. Decision stump classifier chooses a constant value c and classifies all points where x &gt; c as one class and other points where x ≤ c as the other class. </a:t>
            </a:r>
            <a:endParaRPr lang="en-US" sz="1600" b="0" dirty="0">
              <a:solidFill>
                <a:schemeClr val="tx1"/>
              </a:solidFill>
              <a:latin typeface="+mn-lt"/>
            </a:endParaRPr>
          </a:p>
          <a:p>
            <a:endParaRPr lang="en-IN" sz="1600" dirty="0">
              <a:latin typeface="+mn-lt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49731"/>
            <a:ext cx="252412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79980" y="2168856"/>
            <a:ext cx="6858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What is the initial weight that is assigned to each data point?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2. Show the decision boundary for the first decision stump.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</a:rPr>
              <a:t>3. </a:t>
            </a:r>
            <a:r>
              <a:rPr lang="en-US" sz="1400" dirty="0" smtClean="0">
                <a:solidFill>
                  <a:prstClr val="black"/>
                </a:solidFill>
              </a:rPr>
              <a:t>Calculate </a:t>
            </a:r>
            <a:r>
              <a:rPr lang="en-US" sz="1400" dirty="0">
                <a:solidFill>
                  <a:prstClr val="black"/>
                </a:solidFill>
              </a:rPr>
              <a:t>the importance of the first decision </a:t>
            </a:r>
            <a:r>
              <a:rPr lang="en-US" sz="1400" dirty="0" smtClean="0">
                <a:solidFill>
                  <a:prstClr val="black"/>
                </a:solidFill>
              </a:rPr>
              <a:t>stump.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black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4. Calculate </a:t>
            </a:r>
            <a:r>
              <a:rPr lang="en-US" sz="1400" dirty="0">
                <a:solidFill>
                  <a:prstClr val="black"/>
                </a:solidFill>
              </a:rPr>
              <a:t>the weights for the next iteration increases in the boosting process</a:t>
            </a:r>
            <a:endParaRPr lang="en-IN" sz="1400" dirty="0">
              <a:solidFill>
                <a:prstClr val="black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54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AdaBoost</a:t>
            </a:r>
            <a:endParaRPr lang="en-IN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68018"/>
              </p:ext>
            </p:extLst>
          </p:nvPr>
        </p:nvGraphicFramePr>
        <p:xfrm>
          <a:off x="533400" y="895350"/>
          <a:ext cx="2514599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675673" imgH="444307" progId="Equation.3">
                  <p:embed/>
                </p:oleObj>
              </mc:Choice>
              <mc:Fallback>
                <p:oleObj name="Equation" r:id="rId3" imgW="1675673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895350"/>
                        <a:ext cx="2514599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583994"/>
              </p:ext>
            </p:extLst>
          </p:nvPr>
        </p:nvGraphicFramePr>
        <p:xfrm>
          <a:off x="533400" y="1751627"/>
          <a:ext cx="1911927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1054100" imgH="482600" progId="Equation.3">
                  <p:embed/>
                </p:oleObj>
              </mc:Choice>
              <mc:Fallback>
                <p:oleObj name="Equation" r:id="rId5" imgW="1054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51627"/>
                        <a:ext cx="1911927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176864"/>
              </p:ext>
            </p:extLst>
          </p:nvPr>
        </p:nvGraphicFramePr>
        <p:xfrm>
          <a:off x="533400" y="2574999"/>
          <a:ext cx="2971800" cy="91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7" imgW="2298700" imgH="787400" progId="Equation.3">
                  <p:embed/>
                </p:oleObj>
              </mc:Choice>
              <mc:Fallback>
                <p:oleObj name="Equation" r:id="rId7" imgW="22987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574999"/>
                        <a:ext cx="2971800" cy="9157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97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 Maximization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650" y="857251"/>
            <a:ext cx="6991350" cy="876299"/>
          </a:xfrm>
        </p:spPr>
        <p:txBody>
          <a:bodyPr>
            <a:noAutofit/>
          </a:bodyPr>
          <a:lstStyle/>
          <a:p>
            <a:r>
              <a:rPr lang="en-IN" sz="1400" b="0" dirty="0"/>
              <a:t>Suppose we have the following one-dimensional data at -4.0, -.3.0, -2.0, -1.0, 0.0, 1.0, 2.0, 3.0, 4.0. Use the EM algorithm to find a Gaussian mixture model consisting of exactly one Gaussian that fits the data. Assume that the initial mean of the Gaussian is 10.0 and the initial variance is 1.0.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98" y="1885950"/>
            <a:ext cx="2057400" cy="764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3" y="2647950"/>
            <a:ext cx="3692750" cy="1581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67" y="3815620"/>
            <a:ext cx="1114533" cy="52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2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Algorithmic Bias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200151"/>
            <a:ext cx="7620000" cy="990600"/>
          </a:xfrm>
        </p:spPr>
        <p:txBody>
          <a:bodyPr>
            <a:normAutofit/>
          </a:bodyPr>
          <a:lstStyle/>
          <a:p>
            <a:pPr marL="493394" indent="-336550">
              <a:lnSpc>
                <a:spcPct val="100000"/>
              </a:lnSpc>
              <a:spcBef>
                <a:spcPts val="330"/>
              </a:spcBef>
              <a:tabLst>
                <a:tab pos="836294" algn="l"/>
                <a:tab pos="836930" algn="l"/>
              </a:tabLst>
            </a:pP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Assess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more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than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1 million </a:t>
            </a:r>
            <a:r>
              <a:rPr lang="en-US" sz="1800" spc="-10" dirty="0">
                <a:latin typeface="Helvetica" panose="020B0604020202020204" pitchFamily="34" charset="0"/>
                <a:cs typeface="Helvetica" panose="020B0604020202020204" pitchFamily="34" charset="0"/>
              </a:rPr>
              <a:t>offenders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since</a:t>
            </a:r>
            <a:r>
              <a:rPr lang="en-US" sz="1800" spc="-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2000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93394" indent="-336550">
              <a:lnSpc>
                <a:spcPct val="100000"/>
              </a:lnSpc>
              <a:spcBef>
                <a:spcPts val="270"/>
              </a:spcBef>
              <a:tabLst>
                <a:tab pos="836294" algn="l"/>
                <a:tab pos="836930" algn="l"/>
              </a:tabLst>
            </a:pP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Predicts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a </a:t>
            </a:r>
            <a:r>
              <a:rPr lang="en-US" sz="1800" spc="-10" dirty="0">
                <a:latin typeface="Helvetica" panose="020B0604020202020204" pitchFamily="34" charset="0"/>
                <a:cs typeface="Helvetica" panose="020B0604020202020204" pitchFamily="34" charset="0"/>
              </a:rPr>
              <a:t>defendant’s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risk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of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committing a misdemeanor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or </a:t>
            </a: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felony</a:t>
            </a:r>
          </a:p>
          <a:p>
            <a:pPr marL="493394" indent="-336550">
              <a:lnSpc>
                <a:spcPct val="100000"/>
              </a:lnSpc>
              <a:spcBef>
                <a:spcPts val="270"/>
              </a:spcBef>
              <a:tabLst>
                <a:tab pos="836294" algn="l"/>
                <a:tab pos="836930" algn="l"/>
              </a:tabLst>
            </a:pPr>
            <a:r>
              <a:rPr lang="en-US" sz="1800" spc="-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137</a:t>
            </a:r>
            <a:r>
              <a:rPr lang="en-US" sz="1800" spc="-65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spc="-5" dirty="0">
                <a:latin typeface="Helvetica" panose="020B0604020202020204" pitchFamily="34" charset="0"/>
                <a:cs typeface="Helvetica" panose="020B0604020202020204" pitchFamily="34" charset="0"/>
              </a:rPr>
              <a:t>features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IN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sz="1600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Commercial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risk </a:t>
            </a:r>
            <a:r>
              <a:rPr lang="en-US" sz="1600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assessment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software known </a:t>
            </a:r>
            <a:r>
              <a:rPr lang="en-US" sz="1600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as</a:t>
            </a:r>
            <a:r>
              <a:rPr lang="en-US" sz="1600" spc="-4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3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COMPAS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6" name="object 4"/>
          <p:cNvSpPr/>
          <p:nvPr/>
        </p:nvSpPr>
        <p:spPr>
          <a:xfrm>
            <a:off x="2820215" y="2178526"/>
            <a:ext cx="3209497" cy="2668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858000" y="4400550"/>
            <a:ext cx="1887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heavy" spc="-5" dirty="0" err="1">
                <a:uFill>
                  <a:solidFill>
                    <a:srgbClr val="0097A7"/>
                  </a:solidFill>
                </a:uFill>
                <a:hlinkClick r:id="rId3"/>
              </a:rPr>
              <a:t>Dressel</a:t>
            </a:r>
            <a:r>
              <a:rPr lang="en-IN" u="heavy" spc="-5" dirty="0">
                <a:uFill>
                  <a:solidFill>
                    <a:srgbClr val="0097A7"/>
                  </a:solidFill>
                </a:uFill>
                <a:hlinkClick r:id="rId3"/>
              </a:rPr>
              <a:t> et al,</a:t>
            </a:r>
            <a:r>
              <a:rPr lang="en-IN" u="heavy" spc="-80" dirty="0">
                <a:uFill>
                  <a:solidFill>
                    <a:srgbClr val="0097A7"/>
                  </a:solidFill>
                </a:uFill>
                <a:hlinkClick r:id="rId3"/>
              </a:rPr>
              <a:t> </a:t>
            </a:r>
            <a:r>
              <a:rPr lang="en-IN" u="heavy" dirty="0">
                <a:uFill>
                  <a:solidFill>
                    <a:srgbClr val="0097A7"/>
                  </a:solidFill>
                </a:uFill>
                <a:hlinkClick r:id="rId3"/>
              </a:rPr>
              <a:t>2018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62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18808</TotalTime>
  <Words>4396</Words>
  <Application>Microsoft Office PowerPoint</Application>
  <PresentationFormat>On-screen Show (16:9)</PresentationFormat>
  <Paragraphs>1447</Paragraphs>
  <Slides>83</Slides>
  <Notes>5</Notes>
  <HiddenSlides>20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AoyagiKouzanFontT</vt:lpstr>
      <vt:lpstr>Arial</vt:lpstr>
      <vt:lpstr>Calibri</vt:lpstr>
      <vt:lpstr>Calibri Light</vt:lpstr>
      <vt:lpstr>Cambria Math</vt:lpstr>
      <vt:lpstr>DejaVu Sans</vt:lpstr>
      <vt:lpstr>Helvetica</vt:lpstr>
      <vt:lpstr>Times New Roman</vt:lpstr>
      <vt:lpstr>1_Office Theme</vt:lpstr>
      <vt:lpstr>2_Office Theme</vt:lpstr>
      <vt:lpstr>Equation</vt:lpstr>
      <vt:lpstr>ML Model Evaluation</vt:lpstr>
      <vt:lpstr>Agenda</vt:lpstr>
      <vt:lpstr>Emerging Requirements</vt:lpstr>
      <vt:lpstr>FAccT Overview</vt:lpstr>
      <vt:lpstr>Fairness</vt:lpstr>
      <vt:lpstr>Model Sensitivity to Data Bias</vt:lpstr>
      <vt:lpstr>Simpson’s Paradox  - Aggregation Bias</vt:lpstr>
      <vt:lpstr>Real World Example</vt:lpstr>
      <vt:lpstr>Algorithmic Bias</vt:lpstr>
      <vt:lpstr>Bias in Historical Data – Negative Legacy</vt:lpstr>
      <vt:lpstr>Fairness Through Unawareness</vt:lpstr>
      <vt:lpstr>Issues With Fairness Through Unawareness</vt:lpstr>
      <vt:lpstr>Correlation Coefficient and Mutual Information</vt:lpstr>
      <vt:lpstr>Limitations</vt:lpstr>
      <vt:lpstr>Common Fairness Criteria</vt:lpstr>
      <vt:lpstr>Demographic Parity</vt:lpstr>
      <vt:lpstr>Comparisons</vt:lpstr>
      <vt:lpstr>SAT Score Prediction</vt:lpstr>
      <vt:lpstr>Issues With Demographic Parity</vt:lpstr>
      <vt:lpstr>Issues With Demographic Parity</vt:lpstr>
      <vt:lpstr>Equality of Odds</vt:lpstr>
      <vt:lpstr>Equality of Opportunity</vt:lpstr>
      <vt:lpstr>Practice Question</vt:lpstr>
      <vt:lpstr>Demographic Parity for Predictor Ŷ1</vt:lpstr>
      <vt:lpstr>Demographic Parity for Predictor Ŷ1</vt:lpstr>
      <vt:lpstr>Demographic Parity for Predictor Ŷ1</vt:lpstr>
      <vt:lpstr>Equality of Opportunity/Odds for Predictor Ŷ1</vt:lpstr>
      <vt:lpstr>Equality of Opportunity/Odds for Predictor Ŷ1</vt:lpstr>
      <vt:lpstr>Equality of Opportunity/Odds for Predictor Ŷ1</vt:lpstr>
      <vt:lpstr>Equality of Opportunity/Odds for Predictor Ŷ1</vt:lpstr>
      <vt:lpstr>Equality of Opportunity/Odds for Predictor Ŷ1</vt:lpstr>
      <vt:lpstr>Demographic Parity for Predictor Ŷ2</vt:lpstr>
      <vt:lpstr>Demographic Parity for Predictor Ŷ2</vt:lpstr>
      <vt:lpstr>Demographic Parity for Predictor Ŷ2</vt:lpstr>
      <vt:lpstr>Equality of Opportunity/Odds for Predictor Ŷ2</vt:lpstr>
      <vt:lpstr>Demographic Parity for Predictor Ŷ2</vt:lpstr>
      <vt:lpstr>Equality of Opportunity/Odds for Predictor Ŷ2</vt:lpstr>
      <vt:lpstr>Equality of Opportunity/Odds for Predictor Ŷ2</vt:lpstr>
      <vt:lpstr>Equality of Opportunity/Odds for Predictor Ŷ2</vt:lpstr>
      <vt:lpstr>Equality of Opportunity/Odds for Predictor Ŷ2</vt:lpstr>
      <vt:lpstr>Summary of Fairness Criteria</vt:lpstr>
      <vt:lpstr>Fair Representation Learning</vt:lpstr>
      <vt:lpstr>Prejudice Remover Regularizer</vt:lpstr>
      <vt:lpstr>Prejudice Index (PI)</vt:lpstr>
      <vt:lpstr>Normalized Prejudice Index (NPI)</vt:lpstr>
      <vt:lpstr>Optimizing PI</vt:lpstr>
      <vt:lpstr>Optimizing PI</vt:lpstr>
      <vt:lpstr>Optimizing PI</vt:lpstr>
      <vt:lpstr>Optimizing PI</vt:lpstr>
      <vt:lpstr>Optimizing PI</vt:lpstr>
      <vt:lpstr>Optimizing PI</vt:lpstr>
      <vt:lpstr>Optimizing PI</vt:lpstr>
      <vt:lpstr>Optimizing PI</vt:lpstr>
      <vt:lpstr>Putting Things Together</vt:lpstr>
      <vt:lpstr>Machine Learning Interpretability</vt:lpstr>
      <vt:lpstr>Reasons for ML Interpretability</vt:lpstr>
      <vt:lpstr>Right to Explanation</vt:lpstr>
      <vt:lpstr>Intrinsic and Post Hoc Interpretability</vt:lpstr>
      <vt:lpstr>Linear Regression</vt:lpstr>
      <vt:lpstr>Decision Trees</vt:lpstr>
      <vt:lpstr>K-Nearest Neighbors</vt:lpstr>
      <vt:lpstr>Sparsity</vt:lpstr>
      <vt:lpstr>Sparsity for Interpretable Linear Regression</vt:lpstr>
      <vt:lpstr>Post Hoc Interpretability</vt:lpstr>
      <vt:lpstr>Model Specific and Model Agnostic Methods</vt:lpstr>
      <vt:lpstr>Global and Local Interpretability</vt:lpstr>
      <vt:lpstr>Global Interpretability</vt:lpstr>
      <vt:lpstr>Local Interpretable Model-Agnostic Explanations (LIME)</vt:lpstr>
      <vt:lpstr>Local Interpretable Model-Agnostic Explanations (LIME)</vt:lpstr>
      <vt:lpstr>Shapley Additive Explanations (SHAP)</vt:lpstr>
      <vt:lpstr>Interpretability and Performance Trade-offs</vt:lpstr>
      <vt:lpstr>Interpretability and Performance Trade-offs</vt:lpstr>
      <vt:lpstr>Worked Out Problems</vt:lpstr>
      <vt:lpstr>SVM</vt:lpstr>
      <vt:lpstr>SVM</vt:lpstr>
      <vt:lpstr>Bayesian Learning</vt:lpstr>
      <vt:lpstr>Bayesian Learning</vt:lpstr>
      <vt:lpstr>Bayesian Learning</vt:lpstr>
      <vt:lpstr>Bayesian Learning</vt:lpstr>
      <vt:lpstr>Bayesian Learning</vt:lpstr>
      <vt:lpstr>AdaBoost</vt:lpstr>
      <vt:lpstr>AdaBoost</vt:lpstr>
      <vt:lpstr>EM Maximization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Biases and Fairness</dc:title>
  <dc:creator>bits</dc:creator>
  <cp:lastModifiedBy>bits</cp:lastModifiedBy>
  <cp:revision>71</cp:revision>
  <dcterms:created xsi:type="dcterms:W3CDTF">2021-03-10T15:42:36Z</dcterms:created>
  <dcterms:modified xsi:type="dcterms:W3CDTF">2023-09-23T06:31:57Z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2021-03-10T00:00:00Z</vt:filetime>
  </property>
</Properties>
</file>